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3" r:id="rId4"/>
  </p:sldMasterIdLst>
  <p:notesMasterIdLst>
    <p:notesMasterId r:id="rId23"/>
  </p:notesMasterIdLst>
  <p:handoutMasterIdLst>
    <p:handoutMasterId r:id="rId24"/>
  </p:handoutMasterIdLst>
  <p:sldIdLst>
    <p:sldId id="325" r:id="rId5"/>
    <p:sldId id="307" r:id="rId6"/>
    <p:sldId id="326" r:id="rId7"/>
    <p:sldId id="328" r:id="rId8"/>
    <p:sldId id="329" r:id="rId9"/>
    <p:sldId id="327" r:id="rId10"/>
    <p:sldId id="331" r:id="rId11"/>
    <p:sldId id="332" r:id="rId12"/>
    <p:sldId id="334" r:id="rId13"/>
    <p:sldId id="333" r:id="rId14"/>
    <p:sldId id="335" r:id="rId15"/>
    <p:sldId id="338" r:id="rId16"/>
    <p:sldId id="337" r:id="rId17"/>
    <p:sldId id="336" r:id="rId18"/>
    <p:sldId id="330" r:id="rId19"/>
    <p:sldId id="342" r:id="rId20"/>
    <p:sldId id="341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5394" autoAdjust="0"/>
  </p:normalViewPr>
  <p:slideViewPr>
    <p:cSldViewPr snapToGrid="0">
      <p:cViewPr varScale="1">
        <p:scale>
          <a:sx n="152" d="100"/>
          <a:sy n="152" d="100"/>
        </p:scale>
        <p:origin x="2904" y="132"/>
      </p:cViewPr>
      <p:guideLst/>
    </p:cSldViewPr>
  </p:slideViewPr>
  <p:outlineViewPr>
    <p:cViewPr>
      <p:scale>
        <a:sx n="33" d="100"/>
        <a:sy n="33" d="100"/>
      </p:scale>
      <p:origin x="0" y="-4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06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son, Holley L." userId="42f6578b-78b4-478b-beb9-5775e2505a1a" providerId="ADAL" clId="{E6197B57-D156-441A-8146-0A21119266AC}"/>
    <pc:docChg chg="delSld">
      <pc:chgData name="Robinson, Holley L." userId="42f6578b-78b4-478b-beb9-5775e2505a1a" providerId="ADAL" clId="{E6197B57-D156-441A-8146-0A21119266AC}" dt="2025-11-04T22:12:36.845" v="0" actId="2696"/>
      <pc:docMkLst>
        <pc:docMk/>
      </pc:docMkLst>
      <pc:sldChg chg="del">
        <pc:chgData name="Robinson, Holley L." userId="42f6578b-78b4-478b-beb9-5775e2505a1a" providerId="ADAL" clId="{E6197B57-D156-441A-8146-0A21119266AC}" dt="2025-11-04T22:12:36.845" v="0" actId="2696"/>
        <pc:sldMkLst>
          <pc:docMk/>
          <pc:sldMk cId="452589574" sldId="3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30A-158D-435B-B1F3-6FF82BD60FDF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24AC-02A6-46A1-A072-EAC8AC25DC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11/4/2025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72F84-DAD6-3A57-8406-C7ABD163C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12B6C-D433-55A0-A45B-8FDF2EA6D2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A2B40-3635-9EE2-727B-1185FF227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BD99A-ADDC-0D5B-9407-A743671F0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8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62265-EB08-BD7E-84B8-51C6C5BAF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DCE3C7-6A5D-7315-EF01-B03E351E4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64821-5983-B528-4C24-A450EDB7A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44629-CCA4-A9B9-9DA9-8EB5B1800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79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4FCE8-FCC8-0B36-65E8-5FC45A3E0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2FCC7-4725-2C16-0BFA-C2B4CC5D8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F2EC8-6481-DE77-0832-A97AAC664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C20CD-69DF-F668-DB29-AF7EEC5AF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71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C56DB-2867-ADAF-091D-CBEE659B8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271B0-5269-9759-F4C6-1CB7D28DB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C0107-4C30-1955-A8D9-75A21E191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90186-18C9-8045-E515-1C6E2CA1C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84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805D2-B449-0CBF-8D37-128217F51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AE718-DBEF-0E2C-8FA9-7C6E7F3469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8D564D-B25E-9409-FCB2-BC0FC6ADE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B935C-A007-F42F-6838-C74DC8F3B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57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9FE3C-4C31-DD52-E3FE-D372A0DA1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3D8F15-B73A-1F08-4876-C42F35B75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F89269-C186-E0C1-8815-FB7200DCE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349BE-876D-E248-A629-DBAE015CC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3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A5F6A-1037-C83A-09F1-FAAEB98A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0B1D2A-1A17-12E3-EBDF-38180F9F5E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F6A3C-DAFC-F886-D153-843E9B704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425C6-0FA0-2B11-F1F2-7F3542B4D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26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D52E2-EE18-3F38-F51B-44652289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22323-2FF9-B7EC-4905-EB1EEB52B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1F8F5-5480-8948-593D-698589550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61E99-89EB-877E-607A-3EE09F6AD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F8C32-9544-36B7-D5AE-80C4A459F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C90497-BBAE-74BF-D01C-3D60C2193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B0DFF-DD03-A513-0F86-2404EAEBD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78A56-8F7E-6B73-0DA3-9F603C163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1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8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0E237-AE53-A872-82E2-13246F4FD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4B5B70-C7BA-B679-290E-9E7F9B4F3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ECF3A9-A2D1-92DA-A404-AF20A574D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8FEB8-2A92-CC67-7626-26376FD7F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9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599D1-C317-0435-4647-D9CC89C02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C01F7-B2FF-B080-C4CC-4ABE4AE88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778E51-0C1D-CBEC-7840-0FE86D97D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5AB62-A277-C73D-48D4-D8A4E0ADC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0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0FF77-742A-67B4-185D-2D4FEA91F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12ECE-4FEC-5DFA-1BBF-E6AF44FED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FECC05-9519-3EB5-B2FD-05753C8DC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94DF9-D9E5-F008-453E-C1634EEED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38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52B70-5AF3-CF23-6FA5-E6C1097EF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4788F-424F-353B-86E8-3978C569A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5EE05-0BB1-69CE-0033-2A3EC6856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CC293-44A4-D450-A583-31927E896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3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AE3AD-F87F-D446-093A-7D6E14B7F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8381B-A041-483E-5EE4-BADAFFAB8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21E18-1364-5E58-2199-E7A10950D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49784-0A7C-A640-455B-CEF3261DD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4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86592-02D9-BDB7-511F-A197CEEC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D32B7A-24D1-D34E-DF8A-195202173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C9C93-738F-0CE7-CF3E-378BD8526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EA9A1-83BA-BA24-B613-A8198B8D4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62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C2FEA-E773-EA7D-8AC1-5D84D1B67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B32FA-6438-3C26-ECFB-A6E0CF562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0E51E-4602-DB9B-C27F-FA4C592F6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85007-F626-77D6-CAE1-09904629E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1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472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0472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6538D75-00C2-DE73-4C65-FE94AC65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B601B81-68C1-B63A-105C-EC637DF5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9F3E495-0415-392A-9A07-34555BBC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76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8C47-2910-B99C-EC67-F6649ADC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9515-4A04-FBE0-E89C-86ECBB7E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9C272-2490-C827-9BE5-9CEE4185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541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2613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943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F68BE-C313-C839-B719-0339AC34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F4E5F-FFF4-F934-3DD9-134F8D24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E0F82-88EB-FAE2-FC02-99D5EE30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074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82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2138289"/>
            <a:ext cx="12188952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C488A36-B0CB-7B46-C2A6-BA57D39EC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6962087" y="2143124"/>
            <a:ext cx="5226865" cy="40338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7" y="365125"/>
            <a:ext cx="1077893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9" y="2350108"/>
            <a:ext cx="10778221" cy="3609461"/>
          </a:xfrm>
        </p:spPr>
        <p:txBody>
          <a:bodyPr anchor="ctr" anchorCtr="0">
            <a:normAutofit/>
          </a:bodyPr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F98B46-5DFC-3487-EB05-148905CA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138288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768F8E-3DFF-8D92-E3CF-5AE5F6DA5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045761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83A1EA-5EE3-D81A-D135-860F481F6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6472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EA58FF-2FB1-3B78-FDCF-E5DC2EFE5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2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5"/>
            <a:ext cx="10515600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5CBB87-BE9B-82CE-8A24-F21EEA03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131628-C033-9728-C4CF-90CDBCB89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67216CA-9A26-BBE7-68A3-9237D22C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272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B034DD9-4A61-318F-88CF-79721B55A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496DA99-E916-9F7C-9E88-AA06046A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CC86B5-B6B3-4633-0D90-AACB44D0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490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8F7F10-35F6-E392-D41B-3CD300D5CCF8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181600" cy="42063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buChar char="¬"/>
            </a:pPr>
            <a:r>
              <a:rPr lang="en-US"/>
              <a:t>Click to edit Master text styles</a:t>
            </a:r>
          </a:p>
          <a:p>
            <a:pPr lvl="1">
              <a:buChar char="¬"/>
            </a:pPr>
            <a:r>
              <a:rPr lang="en-US"/>
              <a:t>Second level</a:t>
            </a:r>
          </a:p>
          <a:p>
            <a:pPr lvl="2">
              <a:buChar char="¬"/>
            </a:pPr>
            <a:r>
              <a:rPr lang="en-US"/>
              <a:t>Third level</a:t>
            </a:r>
          </a:p>
          <a:p>
            <a:pPr lvl="3">
              <a:buChar char="¬"/>
            </a:pPr>
            <a:r>
              <a:rPr lang="en-US"/>
              <a:t>Fourth level</a:t>
            </a:r>
          </a:p>
          <a:p>
            <a:pPr lvl="4">
              <a:buChar char="¬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6178" y="1825625"/>
            <a:ext cx="518004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274CEC-210E-BC97-9B79-A7D801E4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86B3D53-F805-C08E-2359-498218FC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C4695B-D7BD-45F7-EB23-6FDAF24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120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1F52B7-5271-53AA-8260-0CF50FF8DA3C}"/>
              </a:ext>
            </a:extLst>
          </p:cNvPr>
          <p:cNvSpPr/>
          <p:nvPr/>
        </p:nvSpPr>
        <p:spPr>
          <a:xfrm>
            <a:off x="0" y="685800"/>
            <a:ext cx="11494008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8" y="365125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17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178" y="2505075"/>
            <a:ext cx="515778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459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4590" y="2505075"/>
            <a:ext cx="5183188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198C3F1-4E77-7888-CDB8-CF9406E4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93561D3-90F6-AD82-BCFE-90F9427D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2F9B33-3FA7-526F-7B45-342EB64A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654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15600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328E63-E075-39E2-BAA7-30CCAE2E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A5894A5-0E01-F43E-C68A-2EFAB2EB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50128C-CE40-2B40-1B89-7E9AAAAC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027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81B99-C6A0-F92A-BDD3-BB362196501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B8367C-67E1-A50A-1584-F859A6FED9C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B8861-51D7-741E-6B2C-25412D40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9A2F-0657-B33B-8334-C458A953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FC84-48ED-0480-2497-FCD84C12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47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12425" cy="1600200"/>
          </a:xfrm>
        </p:spPr>
        <p:txBody>
          <a:bodyPr anchor="b">
            <a:norm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2830" y="2199340"/>
            <a:ext cx="6172200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F37370-7C05-0AAE-A0C3-9EE620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900B8E3-39E6-A88A-BBFB-717596EB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8E340D-1840-D987-3EEA-963BDDE3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501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1276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3932237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0F28E44-58BB-553B-BBD0-F292C66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F22D156-E5FE-F118-0553-B401F19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AEE0A6-6120-9BA2-5751-E0E2D8CF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991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B53B4F-080C-8523-03AD-871CC3B8D168}"/>
              </a:ext>
            </a:extLst>
          </p:cNvPr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3B790B-70BD-FD52-2540-F1DA4882170E}"/>
              </a:ext>
            </a:extLst>
          </p:cNvPr>
          <p:cNvSpPr/>
          <p:nvPr/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Tag=AccentColor&#10;Flavor=Light&#10;Target=Line">
            <a:extLst>
              <a:ext uri="{FF2B5EF4-FFF2-40B4-BE49-F238E27FC236}">
                <a16:creationId xmlns:a16="http://schemas.microsoft.com/office/drawing/2014/main" id="{7D4FC5F0-CBD6-AEEB-4902-28D624068890}"/>
              </a:ext>
            </a:extLst>
          </p:cNvPr>
          <p:cNvCxnSpPr>
            <a:cxnSpLocks/>
          </p:cNvCxnSpPr>
          <p:nvPr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Tag=AccentColor&#10;Flavor=Light&#10;Target=Line">
            <a:extLst>
              <a:ext uri="{FF2B5EF4-FFF2-40B4-BE49-F238E27FC236}">
                <a16:creationId xmlns:a16="http://schemas.microsoft.com/office/drawing/2014/main" id="{FA9EB4DB-DDA5-1A45-7D87-B2BF67D2D1C3}"/>
              </a:ext>
            </a:extLst>
          </p:cNvPr>
          <p:cNvCxnSpPr>
            <a:cxnSpLocks/>
          </p:cNvCxnSpPr>
          <p:nvPr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-18288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8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Natural Defense Mechanisms: The Body's Three Lines of Defense Against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81635-BF9F-D767-BCC1-ADD7055BC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60E2-7C14-B292-A6ED-B89294F5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Inflammation: The Body's Localized Response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4BED3-63FC-5208-F1A8-4DC815894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160396"/>
            <a:ext cx="10778221" cy="38389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Inflammation is a protective tissue response to injury or infection</a:t>
            </a:r>
          </a:p>
          <a:p>
            <a:r>
              <a:rPr lang="en-US" dirty="0"/>
              <a:t>Two main examples:</a:t>
            </a:r>
          </a:p>
          <a:p>
            <a:pPr lvl="1"/>
            <a:r>
              <a:rPr lang="en-US" b="1" dirty="0"/>
              <a:t>Stuffy Nose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Extra mucus production in nasal cavity</a:t>
            </a:r>
          </a:p>
          <a:p>
            <a:pPr lvl="2"/>
            <a:r>
              <a:rPr lang="en-US" dirty="0"/>
              <a:t>Enhanced trapping of microbes prevents them from reaching lungs</a:t>
            </a:r>
          </a:p>
          <a:p>
            <a:pPr lvl="1"/>
            <a:r>
              <a:rPr lang="en-US" b="1" dirty="0"/>
              <a:t>Redness Around a Cut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Increased blood flow to the affected area</a:t>
            </a:r>
          </a:p>
          <a:p>
            <a:pPr lvl="2"/>
            <a:r>
              <a:rPr lang="en-US" dirty="0"/>
              <a:t>Contains white blood cells that attack invading microbes</a:t>
            </a:r>
          </a:p>
          <a:p>
            <a:pPr lvl="2"/>
            <a:r>
              <a:rPr lang="en-US" dirty="0"/>
              <a:t>Prevents infection from developing and spreading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5AE7BD9-43A4-5FDC-B7E7-91757F92A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1F9365-C9A7-DF62-A4CC-DB89E64E1547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5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2B8EB-7F4A-A61E-FE55-FA4ED866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1D2F-4B32-FE88-907B-7E8FE99C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Complement Proteins: Function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F847E-95B0-BC5B-BF66-D8D883B1D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160396"/>
            <a:ext cx="10778221" cy="3838929"/>
          </a:xfrm>
        </p:spPr>
        <p:txBody>
          <a:bodyPr/>
          <a:lstStyle/>
          <a:p>
            <a:r>
              <a:rPr lang="en-US" dirty="0"/>
              <a:t>Complement proteins are blood proteins with three major functions</a:t>
            </a:r>
          </a:p>
          <a:p>
            <a:r>
              <a:rPr lang="en-US" b="1" dirty="0"/>
              <a:t>Function 1: Assist Phagocytosis through Opsonization</a:t>
            </a:r>
            <a:endParaRPr lang="en-US" dirty="0"/>
          </a:p>
          <a:p>
            <a:pPr lvl="1"/>
            <a:r>
              <a:rPr lang="en-US" dirty="0"/>
              <a:t>Opsonization: Process of coating or surrounding microbes</a:t>
            </a:r>
          </a:p>
          <a:p>
            <a:pPr lvl="1"/>
            <a:r>
              <a:rPr lang="en-US" dirty="0"/>
              <a:t>Activated complement proteins (C*) surround bacteria</a:t>
            </a:r>
          </a:p>
          <a:p>
            <a:pPr lvl="1"/>
            <a:r>
              <a:rPr lang="en-US" dirty="0"/>
              <a:t>Creates chemical attraction for neutrophils and other phagocytes</a:t>
            </a:r>
          </a:p>
          <a:p>
            <a:pPr lvl="1"/>
            <a:r>
              <a:rPr lang="en-US" dirty="0"/>
              <a:t>Enhances recognition and attachment of phagocytes to pathogens</a:t>
            </a:r>
          </a:p>
          <a:p>
            <a:pPr lvl="1"/>
            <a:r>
              <a:rPr lang="en-US" dirty="0"/>
              <a:t>Significantly increases efficiency of phagocytosis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D16342C4-4288-E0B3-70A5-E1DB741B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5EDF7A-11FC-98F5-DD4F-2F51E2D81C23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9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7CF04-6EE4-23E1-BAD1-73A1D8C27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DED7-1AB0-EABC-4702-72607C39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Complement Proteins: Function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2972F-B815-A397-9EEB-D304492D2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120202"/>
            <a:ext cx="10778221" cy="387912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Function 2: Promote Inflammation</a:t>
            </a:r>
            <a:endParaRPr lang="en-US" dirty="0"/>
          </a:p>
          <a:p>
            <a:pPr lvl="1"/>
            <a:r>
              <a:rPr lang="en-US" dirty="0"/>
              <a:t>Complement proteins stimulate mast cells and basophils</a:t>
            </a:r>
          </a:p>
          <a:p>
            <a:pPr lvl="1"/>
            <a:r>
              <a:rPr lang="en-US" dirty="0"/>
              <a:t>In wound areas:</a:t>
            </a:r>
          </a:p>
          <a:p>
            <a:pPr lvl="2"/>
            <a:r>
              <a:rPr lang="en-US" dirty="0"/>
              <a:t>Stimulated mast cells and basophils release histamine</a:t>
            </a:r>
          </a:p>
          <a:p>
            <a:pPr lvl="2"/>
            <a:r>
              <a:rPr lang="en-US" dirty="0"/>
              <a:t>Histamine causes vasodilation (widening of blood vessels)</a:t>
            </a:r>
          </a:p>
          <a:p>
            <a:pPr lvl="2"/>
            <a:r>
              <a:rPr lang="en-US" dirty="0"/>
              <a:t>Histamine triggers capillary leakage (cells exit blood vessels)</a:t>
            </a:r>
          </a:p>
          <a:p>
            <a:pPr lvl="2"/>
            <a:r>
              <a:rPr lang="en-US" dirty="0"/>
              <a:t>Result: Increased white blood cells in the area to fight infection</a:t>
            </a:r>
          </a:p>
          <a:p>
            <a:pPr lvl="1"/>
            <a:r>
              <a:rPr lang="en-US" dirty="0"/>
              <a:t>In respiratory tract:</a:t>
            </a:r>
          </a:p>
          <a:p>
            <a:pPr lvl="2"/>
            <a:r>
              <a:rPr lang="en-US" dirty="0"/>
              <a:t>Stimulate mast cells along nasal cavity lining</a:t>
            </a:r>
          </a:p>
          <a:p>
            <a:pPr lvl="2"/>
            <a:r>
              <a:rPr lang="en-US" dirty="0"/>
              <a:t>Released histamine causes excess mucus production</a:t>
            </a:r>
          </a:p>
          <a:p>
            <a:pPr lvl="2"/>
            <a:r>
              <a:rPr lang="en-US" dirty="0"/>
              <a:t>Creates stuffy nose to trap viruses and protect lungs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E504412B-33C4-1F90-38F8-92C5D7653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952AAE-029F-06B5-4FB9-904A149D116A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2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A25BC-205F-8CE6-4ADB-383698BEA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9BC6-4A54-E7FD-EF25-C75FAFB4A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Complement Proteins: Function 3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47DA9-C247-4D92-84F6-DC3578644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150348"/>
            <a:ext cx="10778221" cy="384897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Function 3: Support Immune System through Cytolysis</a:t>
            </a:r>
            <a:endParaRPr lang="en-US" dirty="0"/>
          </a:p>
          <a:p>
            <a:pPr lvl="1"/>
            <a:r>
              <a:rPr lang="en-US" dirty="0"/>
              <a:t>Cytolysis: Process of cell bursting</a:t>
            </a:r>
          </a:p>
          <a:p>
            <a:pPr lvl="1"/>
            <a:r>
              <a:rPr lang="en-US" dirty="0"/>
              <a:t>Works with antibodies from immune system:</a:t>
            </a:r>
          </a:p>
          <a:p>
            <a:pPr lvl="2"/>
            <a:r>
              <a:rPr lang="en-US" dirty="0"/>
              <a:t>Antibodies bind to bacterial surface</a:t>
            </a:r>
          </a:p>
          <a:p>
            <a:pPr lvl="2"/>
            <a:r>
              <a:rPr lang="en-US" dirty="0"/>
              <a:t>Complement proteins attach between antibodies</a:t>
            </a:r>
          </a:p>
          <a:p>
            <a:pPr lvl="2"/>
            <a:r>
              <a:rPr lang="en-US" dirty="0"/>
              <a:t>Additional complement proteins activate and form a circle</a:t>
            </a:r>
          </a:p>
          <a:p>
            <a:pPr lvl="2"/>
            <a:r>
              <a:rPr lang="en-US" dirty="0"/>
              <a:t>Creates a hole through cell wall and plasma membrane</a:t>
            </a:r>
          </a:p>
          <a:p>
            <a:pPr lvl="2"/>
            <a:r>
              <a:rPr lang="en-US" dirty="0"/>
              <a:t>Bacterium bursts due to osmotic pressure</a:t>
            </a:r>
          </a:p>
          <a:p>
            <a:pPr lvl="1"/>
            <a:r>
              <a:rPr lang="en-US" dirty="0"/>
              <a:t>Direct elimination of pathogens without phagocytosis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27E29832-CE63-FD1A-3891-F25536068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481ED-C359-8427-EA80-2B65B634C7E8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72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4545F-50F5-2B51-7F04-0EADB2191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914D-4BE8-A319-7A39-CC9F2570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Kinins: Functions in Defense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1A876-2378-3B21-44D1-78F115558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321169"/>
            <a:ext cx="10778221" cy="3768132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sz="3400" dirty="0"/>
              <a:t>Kinins are blood proteins with two main functions:</a:t>
            </a:r>
          </a:p>
          <a:p>
            <a:r>
              <a:rPr lang="en-US" sz="3400" b="1" dirty="0"/>
              <a:t>Function 1: Assist Phagocytosis through Opsonization</a:t>
            </a:r>
            <a:endParaRPr lang="en-US" sz="3400" dirty="0"/>
          </a:p>
          <a:p>
            <a:pPr lvl="1"/>
            <a:r>
              <a:rPr lang="en-US" sz="3400" dirty="0"/>
              <a:t>Similar to complement proteins</a:t>
            </a:r>
          </a:p>
          <a:p>
            <a:pPr lvl="1"/>
            <a:r>
              <a:rPr lang="en-US" sz="3400" dirty="0"/>
              <a:t>Activate and surround microbes</a:t>
            </a:r>
          </a:p>
          <a:p>
            <a:pPr lvl="1"/>
            <a:r>
              <a:rPr lang="en-US" sz="3400" dirty="0"/>
              <a:t>Create chemical attraction for phagocytes</a:t>
            </a:r>
          </a:p>
          <a:p>
            <a:r>
              <a:rPr lang="en-US" sz="3400" b="1" dirty="0"/>
              <a:t>Function 2: Promote Inflammation</a:t>
            </a:r>
            <a:endParaRPr lang="en-US" sz="3400" dirty="0"/>
          </a:p>
          <a:p>
            <a:pPr lvl="1"/>
            <a:r>
              <a:rPr lang="en-US" sz="3400" dirty="0"/>
              <a:t>Directly cause vasodilation and capillary leakage</a:t>
            </a:r>
          </a:p>
          <a:p>
            <a:pPr lvl="1"/>
            <a:r>
              <a:rPr lang="en-US" sz="3400" dirty="0"/>
              <a:t>Increase blood flow to infected areas</a:t>
            </a:r>
          </a:p>
          <a:p>
            <a:pPr lvl="1"/>
            <a:r>
              <a:rPr lang="en-US" sz="3400" dirty="0"/>
              <a:t>Facilitate white blood cell migration to infection sites</a:t>
            </a:r>
          </a:p>
          <a:p>
            <a:pPr lvl="1"/>
            <a:r>
              <a:rPr lang="en-US" sz="3400" dirty="0"/>
              <a:t>Work alongside histamine for enhanced inflammatory response</a:t>
            </a:r>
          </a:p>
          <a:p>
            <a:pPr lvl="1"/>
            <a:endParaRPr lang="en-US" sz="3400" dirty="0"/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A84C9C69-B47A-90C4-D6EC-168CAD9C7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668F7C-19D3-C1B4-E308-EB4CAB79B42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53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D9920-979E-3F44-F535-C3AAB8B00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4A51-B02C-9BF5-C34B-8BD31B84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Integrated Defense: Inflammation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AAEC-7FAE-20BB-A41D-82ABA9037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059912"/>
            <a:ext cx="10778221" cy="44329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Example: Bacterial invasion through a cut</a:t>
            </a:r>
          </a:p>
          <a:p>
            <a:pPr lvl="1"/>
            <a:r>
              <a:rPr lang="en-US" dirty="0"/>
              <a:t>Bacteria enter through broken skin</a:t>
            </a:r>
          </a:p>
          <a:p>
            <a:pPr lvl="1"/>
            <a:r>
              <a:rPr lang="en-US" dirty="0"/>
              <a:t>Complement proteins and kinins activate</a:t>
            </a:r>
          </a:p>
          <a:p>
            <a:pPr lvl="1"/>
            <a:r>
              <a:rPr lang="en-US" dirty="0"/>
              <a:t>Complement proteins stimulate mast cells and basophils</a:t>
            </a:r>
          </a:p>
          <a:p>
            <a:pPr lvl="1"/>
            <a:r>
              <a:rPr lang="en-US" dirty="0"/>
              <a:t>Mast cells and basophils release histamine</a:t>
            </a:r>
          </a:p>
          <a:p>
            <a:pPr lvl="1"/>
            <a:r>
              <a:rPr lang="en-US" dirty="0"/>
              <a:t>Kinins directly affect blood vessels</a:t>
            </a:r>
          </a:p>
          <a:p>
            <a:pPr lvl="1"/>
            <a:r>
              <a:rPr lang="en-US" dirty="0"/>
              <a:t>Both histamine and kinins cause:</a:t>
            </a:r>
          </a:p>
          <a:p>
            <a:pPr lvl="2"/>
            <a:r>
              <a:rPr lang="en-US" dirty="0"/>
              <a:t>Vasodilation: Increased blood flow (redness)</a:t>
            </a:r>
          </a:p>
          <a:p>
            <a:pPr lvl="2"/>
            <a:r>
              <a:rPr lang="en-US" dirty="0"/>
              <a:t>Capillary leakage: White blood cells enter tissue</a:t>
            </a:r>
          </a:p>
          <a:p>
            <a:pPr lvl="1"/>
            <a:r>
              <a:rPr lang="en-US" dirty="0"/>
              <a:t>Increased white blood cells engulf bacteria</a:t>
            </a:r>
          </a:p>
          <a:p>
            <a:pPr lvl="1"/>
            <a:r>
              <a:rPr lang="en-US" dirty="0"/>
              <a:t>Infection is contained and eliminated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F115C19-496F-00FB-B5F0-AE0B12022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1C3A84-4358-765E-A9DB-8629F565DEB0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0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25CE4-E2E2-9350-CD03-A3D09CD8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5F3C-8D33-DCDE-B4B3-C219B221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77" y="365125"/>
            <a:ext cx="10778937" cy="1011499"/>
          </a:xfrm>
        </p:spPr>
        <p:txBody>
          <a:bodyPr/>
          <a:lstStyle/>
          <a:p>
            <a:r>
              <a:rPr lang="en-US" b="1" dirty="0"/>
              <a:t>The Three Lines of Defense: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5243D-0187-3825-FDBF-07151E7E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77" y="1467058"/>
            <a:ext cx="10778221" cy="4541855"/>
          </a:xfrm>
        </p:spPr>
        <p:txBody>
          <a:bodyPr>
            <a:normAutofit/>
          </a:bodyPr>
          <a:lstStyle/>
          <a:p>
            <a:r>
              <a:rPr lang="en-US" b="1" dirty="0"/>
              <a:t>First Line</a:t>
            </a:r>
            <a:r>
              <a:rPr lang="en-US" dirty="0"/>
              <a:t>: Mechanical and Chemical Barriers</a:t>
            </a:r>
          </a:p>
          <a:p>
            <a:pPr lvl="1"/>
            <a:r>
              <a:rPr lang="en-US" dirty="0"/>
              <a:t>Skin, mucous membranes, stomach acid, lysozyme</a:t>
            </a:r>
          </a:p>
          <a:p>
            <a:pPr lvl="1"/>
            <a:r>
              <a:rPr lang="en-US" dirty="0"/>
              <a:t>Prevent entry and kill pathogens directly</a:t>
            </a:r>
          </a:p>
          <a:p>
            <a:r>
              <a:rPr lang="en-US" b="1" dirty="0"/>
              <a:t>Second Line</a:t>
            </a:r>
            <a:r>
              <a:rPr lang="en-US" dirty="0"/>
              <a:t>: PICK</a:t>
            </a:r>
          </a:p>
          <a:p>
            <a:pPr lvl="1"/>
            <a:r>
              <a:rPr lang="en-US" dirty="0"/>
              <a:t>Phagocytosis: Cellular engulfment of microbes</a:t>
            </a:r>
          </a:p>
          <a:p>
            <a:pPr lvl="1"/>
            <a:r>
              <a:rPr lang="en-US" dirty="0"/>
              <a:t>Inflammation: Localized response to infection</a:t>
            </a:r>
          </a:p>
          <a:p>
            <a:pPr lvl="1"/>
            <a:r>
              <a:rPr lang="en-US" dirty="0"/>
              <a:t>Complement proteins: Opsonization, inflammation, cytolysis</a:t>
            </a:r>
          </a:p>
          <a:p>
            <a:pPr lvl="1"/>
            <a:r>
              <a:rPr lang="en-US" dirty="0"/>
              <a:t>Kinins: Opsonization and inflammation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3057A57-4088-CCE1-2542-8DF430F01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86D2EF1-D81F-E3A7-2C18-CEE620707B69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4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E81CB-A0B5-4659-D209-4471D949B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9982-7F20-6D7E-57EA-3975B250D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Lines of Defense: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4AE71-E631-0384-8A4B-BB54E3FA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389864"/>
            <a:ext cx="10778221" cy="3609461"/>
          </a:xfrm>
        </p:spPr>
        <p:txBody>
          <a:bodyPr/>
          <a:lstStyle/>
          <a:p>
            <a:r>
              <a:rPr lang="en-US" b="1" dirty="0"/>
              <a:t>Third Line</a:t>
            </a:r>
            <a:r>
              <a:rPr lang="en-US" dirty="0"/>
              <a:t>: Immune System</a:t>
            </a:r>
          </a:p>
          <a:p>
            <a:pPr lvl="1"/>
            <a:r>
              <a:rPr lang="en-US" dirty="0"/>
              <a:t>Provides specific, targeted response to pathogens</a:t>
            </a:r>
          </a:p>
          <a:p>
            <a:pPr lvl="1"/>
            <a:r>
              <a:rPr lang="en-US" dirty="0"/>
              <a:t>Involves antibody production and cellular immunity</a:t>
            </a:r>
          </a:p>
          <a:p>
            <a:pPr lvl="1"/>
            <a:r>
              <a:rPr lang="en-US" dirty="0"/>
              <a:t>Creates immunological memory for future protection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CD316787-9504-9E8E-79FA-F6A64A2B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CE83C5-F2AB-8F4C-8D22-F38A0A1DCB81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1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7A17C-F8EC-59D7-96D3-3803B14DE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7DDC-7CF0-2CFF-9FC1-9F58A2A3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4F27-530A-C64C-7F51-40C8B20C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130252"/>
            <a:ext cx="10778221" cy="3869074"/>
          </a:xfrm>
        </p:spPr>
        <p:txBody>
          <a:bodyPr>
            <a:normAutofit/>
          </a:bodyPr>
          <a:lstStyle/>
          <a:p>
            <a:r>
              <a:rPr lang="en-US" dirty="0"/>
              <a:t>Explain the three lines of defense against infection.</a:t>
            </a:r>
          </a:p>
          <a:p>
            <a:r>
              <a:rPr lang="en-US" dirty="0"/>
              <a:t>How do mechanical barriers differ from chemical barriers? Provide examples.</a:t>
            </a:r>
          </a:p>
          <a:p>
            <a:r>
              <a:rPr lang="en-US" dirty="0"/>
              <a:t>Describe the four steps of phagocytosis.</a:t>
            </a:r>
          </a:p>
          <a:p>
            <a:r>
              <a:rPr lang="en-US" dirty="0"/>
              <a:t>Which white blood cells perform phagocytosis and what do they target?</a:t>
            </a:r>
          </a:p>
          <a:p>
            <a:r>
              <a:rPr lang="en-US" dirty="0"/>
              <a:t>How do complement proteins and kinins contribute to inflammation?</a:t>
            </a:r>
          </a:p>
          <a:p>
            <a:r>
              <a:rPr lang="en-US" dirty="0"/>
              <a:t>Explain the process of cytolysis and its importance in defense.</a:t>
            </a:r>
          </a:p>
          <a:p>
            <a:r>
              <a:rPr lang="en-US" dirty="0"/>
              <a:t>How do the three lines of defense work together to protect the body?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AC39C47-1ACB-E935-DEEB-57427C096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BBF29C-7CFB-4A16-5C92-3D1D3DAEA95E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4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89D8-CDAC-4215-96CD-8548432C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to Natural Defense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502F-36D4-4E60-B6E9-08628B2C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389864"/>
            <a:ext cx="10778221" cy="3609461"/>
          </a:xfrm>
        </p:spPr>
        <p:txBody>
          <a:bodyPr/>
          <a:lstStyle/>
          <a:p>
            <a:r>
              <a:rPr lang="en-US" dirty="0"/>
              <a:t>The human body employs three progressive lines of defense against infection</a:t>
            </a:r>
          </a:p>
          <a:p>
            <a:r>
              <a:rPr lang="en-US" dirty="0"/>
              <a:t>Each line activates when the previous cannot control the infection</a:t>
            </a:r>
          </a:p>
          <a:p>
            <a:r>
              <a:rPr lang="en-US" b="1" dirty="0"/>
              <a:t>Three lines of natural defense:</a:t>
            </a:r>
          </a:p>
          <a:p>
            <a:pPr lvl="1"/>
            <a:r>
              <a:rPr lang="en-US" b="1" dirty="0"/>
              <a:t>Mechanical and chemical barriers</a:t>
            </a:r>
          </a:p>
          <a:p>
            <a:pPr lvl="1"/>
            <a:r>
              <a:rPr lang="en-US" b="1" dirty="0"/>
              <a:t>PICK (Phagocytosis, Inflammation, Complement proteins, Kinins)</a:t>
            </a:r>
          </a:p>
          <a:p>
            <a:pPr lvl="1"/>
            <a:r>
              <a:rPr lang="en-US" b="1" dirty="0"/>
              <a:t>The immune system</a:t>
            </a:r>
          </a:p>
          <a:p>
            <a:r>
              <a:rPr lang="en-US" dirty="0"/>
              <a:t>These mechanisms work together to protect the body from pathogenic invasion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6A23B90-D6E2-D980-7780-B6FC54FD8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0FD4B5-4088-0CC7-E6CC-DEA779045EB0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9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A998-6542-3D23-6CE9-D9C503A12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1639-DD4A-FC9C-9F7C-9D03B3F24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Line of Defense: Mechanical Barriers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ECAA8-1B40-E900-DD45-45E7B6836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389864"/>
            <a:ext cx="10778221" cy="36094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Mechanical barriers physically prevent microbes from entering the body</a:t>
            </a:r>
          </a:p>
          <a:p>
            <a:r>
              <a:rPr lang="en-US" dirty="0"/>
              <a:t>They either keep microbes out or trap them in specific areas</a:t>
            </a:r>
          </a:p>
          <a:p>
            <a:r>
              <a:rPr lang="en-US" dirty="0"/>
              <a:t>Two key examples:</a:t>
            </a:r>
          </a:p>
          <a:p>
            <a:pPr lvl="1"/>
            <a:r>
              <a:rPr lang="en-US" b="1" dirty="0"/>
              <a:t>Skin</a:t>
            </a:r>
            <a:r>
              <a:rPr lang="en-US" dirty="0"/>
              <a:t>: Forms an intact physical barrier against microbes</a:t>
            </a:r>
          </a:p>
          <a:p>
            <a:pPr lvl="2"/>
            <a:r>
              <a:rPr lang="en-US" dirty="0"/>
              <a:t>Breaks in the skin (cuts, wounds) compromise this barrier</a:t>
            </a:r>
          </a:p>
          <a:p>
            <a:pPr lvl="1"/>
            <a:r>
              <a:rPr lang="en-US" b="1" dirty="0"/>
              <a:t>Mucous Membranes</a:t>
            </a:r>
            <a:r>
              <a:rPr lang="en-US" dirty="0"/>
              <a:t>: Line body cavities that open to the external environment</a:t>
            </a:r>
          </a:p>
          <a:p>
            <a:pPr lvl="2"/>
            <a:r>
              <a:rPr lang="en-US" dirty="0"/>
              <a:t>Example: Nasal cavity lining traps microbes before they reach the lungs</a:t>
            </a:r>
          </a:p>
          <a:p>
            <a:pPr lvl="2"/>
            <a:r>
              <a:rPr lang="en-US" dirty="0"/>
              <a:t>Mucus is sticky and effectively captures pathogens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0D5EA49B-DF5A-33FC-70A6-5A27C2241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09E4A9-C9A3-4A7A-8209-08FE2CD554A9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9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A2775-F00A-516B-EC74-C750CFED7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3905-970B-57E9-00DB-B587927B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First Line of Defense: Chemical Barriers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D3858-9A4D-0624-E010-124672FB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321169"/>
            <a:ext cx="10778221" cy="36781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Chemical barriers kill microbes through biochemical mechanisms</a:t>
            </a:r>
          </a:p>
          <a:p>
            <a:r>
              <a:rPr lang="en-US" dirty="0"/>
              <a:t>Two primary examples:</a:t>
            </a:r>
          </a:p>
          <a:p>
            <a:pPr lvl="1"/>
            <a:r>
              <a:rPr lang="en-US" b="1" dirty="0"/>
              <a:t>Stomach Acid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Highly acidic environment (pH 1.5-3.0)</a:t>
            </a:r>
          </a:p>
          <a:p>
            <a:pPr lvl="2"/>
            <a:r>
              <a:rPr lang="en-US" dirty="0"/>
              <a:t>Effectively kills bacteria that are swallowed</a:t>
            </a:r>
          </a:p>
          <a:p>
            <a:pPr lvl="1"/>
            <a:r>
              <a:rPr lang="en-US" b="1" dirty="0"/>
              <a:t>Lysozyme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Enzyme that destroys bacterial cell walls</a:t>
            </a:r>
          </a:p>
          <a:p>
            <a:pPr lvl="2"/>
            <a:r>
              <a:rPr lang="en-US" dirty="0"/>
              <a:t>Dissolves peptidoglycan component of bacterial cell walls</a:t>
            </a:r>
          </a:p>
          <a:p>
            <a:pPr lvl="2"/>
            <a:r>
              <a:rPr lang="en-US" dirty="0"/>
              <a:t>Most effective against Gram-positive bacteria (high peptidoglycan content)</a:t>
            </a:r>
          </a:p>
          <a:p>
            <a:pPr lvl="2"/>
            <a:r>
              <a:rPr lang="en-US" dirty="0"/>
              <a:t>Less effective against Gram-negative bacteria (less peptidoglycan)</a:t>
            </a:r>
          </a:p>
          <a:p>
            <a:pPr lvl="2"/>
            <a:r>
              <a:rPr lang="en-US" dirty="0"/>
              <a:t>Found in white blood cells, tears, and perspiration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F0FA7154-3D3F-EBA0-CFBA-D4D7885AF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66A3C9-373B-F4E3-FA08-834C4D7082F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0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6E9B7-8BCA-E751-87CB-408A5F8C4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E0A49-A3C3-14FA-DC4E-68EDEF7D6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Second Line of Defense: PICK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7CA3C-5AB0-88F4-4949-E30AF48F2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389864"/>
            <a:ext cx="10778221" cy="3609461"/>
          </a:xfrm>
        </p:spPr>
        <p:txBody>
          <a:bodyPr/>
          <a:lstStyle/>
          <a:p>
            <a:r>
              <a:rPr lang="en-US" dirty="0"/>
              <a:t>PICK represents four coordinated defense mechanisms: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hagocytosis: Engulfment of microbes by white blood cells</a:t>
            </a:r>
          </a:p>
          <a:p>
            <a:pPr lvl="1"/>
            <a:r>
              <a:rPr lang="en-US" b="1" dirty="0"/>
              <a:t>I</a:t>
            </a:r>
            <a:r>
              <a:rPr lang="en-US" dirty="0"/>
              <a:t>nflammation: Localized tissue response to infection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omplement proteins: Blood proteins with multiple defensive functions</a:t>
            </a:r>
          </a:p>
          <a:p>
            <a:pPr lvl="1"/>
            <a:r>
              <a:rPr lang="en-US" b="1" dirty="0"/>
              <a:t>K</a:t>
            </a:r>
            <a:r>
              <a:rPr lang="en-US" dirty="0"/>
              <a:t>inins: Blood proteins that enhance inflammatory response</a:t>
            </a:r>
          </a:p>
          <a:p>
            <a:r>
              <a:rPr lang="en-US" dirty="0"/>
              <a:t>These mechanisms activate when pathogens breach the first line of defense</a:t>
            </a:r>
          </a:p>
          <a:p>
            <a:r>
              <a:rPr lang="en-US" dirty="0"/>
              <a:t>They work together to contain and eliminate infectious agents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032BBAB9-D6C7-0846-7BA0-177EF3B07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6765D0-6315-AC44-BBB8-8EEA78E95D0E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54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EE0B9-E34D-1C6E-8B8C-485454B55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6EC9-7159-52B9-8725-78CD25EE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Phagocytosis: White Blood Cell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81439-CD17-68CB-62B8-085E982D3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120202"/>
            <a:ext cx="10778221" cy="38791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Five main types of white blood cells:</a:t>
            </a:r>
          </a:p>
          <a:p>
            <a:pPr lvl="1"/>
            <a:r>
              <a:rPr lang="en-US" dirty="0"/>
              <a:t>Neutrophils (most common)</a:t>
            </a:r>
          </a:p>
          <a:p>
            <a:pPr lvl="1"/>
            <a:r>
              <a:rPr lang="en-US" dirty="0"/>
              <a:t>Lymphocytes</a:t>
            </a:r>
          </a:p>
          <a:p>
            <a:pPr lvl="1"/>
            <a:r>
              <a:rPr lang="en-US" dirty="0"/>
              <a:t>Monocytes</a:t>
            </a:r>
          </a:p>
          <a:p>
            <a:pPr lvl="1"/>
            <a:r>
              <a:rPr lang="en-US" dirty="0"/>
              <a:t>Eosinophils</a:t>
            </a:r>
          </a:p>
          <a:p>
            <a:pPr lvl="1"/>
            <a:r>
              <a:rPr lang="en-US" dirty="0"/>
              <a:t>Basophils</a:t>
            </a:r>
          </a:p>
          <a:p>
            <a:pPr lvl="1"/>
            <a:r>
              <a:rPr lang="en-US" dirty="0"/>
              <a:t>(</a:t>
            </a:r>
            <a:r>
              <a:rPr lang="en-US" b="1" dirty="0"/>
              <a:t>N</a:t>
            </a:r>
            <a:r>
              <a:rPr lang="en-US" dirty="0"/>
              <a:t>ever </a:t>
            </a:r>
            <a:r>
              <a:rPr lang="en-US" b="1" dirty="0"/>
              <a:t>L</a:t>
            </a:r>
            <a:r>
              <a:rPr lang="en-US" dirty="0"/>
              <a:t>et </a:t>
            </a:r>
            <a:r>
              <a:rPr lang="en-US" b="1" dirty="0"/>
              <a:t>M</a:t>
            </a:r>
            <a:r>
              <a:rPr lang="en-US" dirty="0"/>
              <a:t>onkeys </a:t>
            </a:r>
            <a:r>
              <a:rPr lang="en-US" b="1" dirty="0"/>
              <a:t>E</a:t>
            </a:r>
            <a:r>
              <a:rPr lang="en-US" dirty="0"/>
              <a:t>at </a:t>
            </a:r>
            <a:r>
              <a:rPr lang="en-US" b="1" dirty="0"/>
              <a:t>B</a:t>
            </a:r>
            <a:r>
              <a:rPr lang="en-US" dirty="0"/>
              <a:t>ananas)</a:t>
            </a:r>
          </a:p>
          <a:p>
            <a:r>
              <a:rPr lang="en-US" dirty="0"/>
              <a:t>Three types perform phagocytosis:</a:t>
            </a:r>
          </a:p>
          <a:p>
            <a:pPr lvl="1"/>
            <a:r>
              <a:rPr lang="en-US" b="1" dirty="0"/>
              <a:t>Neutrophils</a:t>
            </a:r>
            <a:r>
              <a:rPr lang="en-US" dirty="0"/>
              <a:t>: Engulf bacteria only</a:t>
            </a:r>
          </a:p>
          <a:p>
            <a:pPr lvl="1"/>
            <a:r>
              <a:rPr lang="en-US" b="1" dirty="0"/>
              <a:t>Macrophages</a:t>
            </a:r>
            <a:r>
              <a:rPr lang="en-US" dirty="0"/>
              <a:t> (derived from monocytes): Engulf both bacteria and viruses</a:t>
            </a:r>
          </a:p>
          <a:p>
            <a:pPr lvl="1"/>
            <a:r>
              <a:rPr lang="en-US" b="1" dirty="0"/>
              <a:t>Eosinophils</a:t>
            </a:r>
            <a:r>
              <a:rPr lang="en-US" dirty="0"/>
              <a:t>: Engulf antigen/antibody complexes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CFADD0E-906C-5913-1C7E-1BE4A1526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65D53C-77A3-4996-9DD2-30B96861B9AB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3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64227-B97B-0522-5BE8-5F7CA733D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A006-8322-A32B-1C30-C4F34375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Antigens and Antibodies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4F5DB-C398-F539-CB93-CAE239547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389864"/>
            <a:ext cx="10778221" cy="3609461"/>
          </a:xfrm>
        </p:spPr>
        <p:txBody>
          <a:bodyPr/>
          <a:lstStyle/>
          <a:p>
            <a:r>
              <a:rPr lang="en-US" b="1" dirty="0"/>
              <a:t>Antigen</a:t>
            </a:r>
            <a:r>
              <a:rPr lang="en-US" dirty="0"/>
              <a:t>: Any foreign substance that triggers an immune response</a:t>
            </a:r>
          </a:p>
          <a:p>
            <a:pPr lvl="1"/>
            <a:r>
              <a:rPr lang="en-US" dirty="0"/>
              <a:t>Three main types: bacteria, viruses, and toxins</a:t>
            </a:r>
          </a:p>
          <a:p>
            <a:pPr lvl="1"/>
            <a:r>
              <a:rPr lang="en-US" dirty="0"/>
              <a:t>Toxins are liquid waste products from bacteria that cause illness</a:t>
            </a:r>
          </a:p>
          <a:p>
            <a:r>
              <a:rPr lang="en-US" b="1" dirty="0"/>
              <a:t>Antibody</a:t>
            </a:r>
            <a:r>
              <a:rPr lang="en-US" dirty="0"/>
              <a:t>: Y-shaped proteins produced by white blood cells</a:t>
            </a:r>
          </a:p>
          <a:p>
            <a:pPr lvl="1"/>
            <a:r>
              <a:rPr lang="en-US" dirty="0"/>
              <a:t>Bind to specific antigens</a:t>
            </a:r>
          </a:p>
          <a:p>
            <a:pPr lvl="1"/>
            <a:r>
              <a:rPr lang="en-US" dirty="0"/>
              <a:t>Neutralize pathogens by making them harmless</a:t>
            </a:r>
          </a:p>
          <a:p>
            <a:pPr lvl="1"/>
            <a:r>
              <a:rPr lang="en-US" dirty="0"/>
              <a:t>Antigen-antibody complexes can be removed by eosinophils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665449C8-643F-FC40-9FD5-1334B451D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9D488E-B8CA-B096-AEAD-71B55636473E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7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D38CA-6EBB-BFDA-7458-4D4D8715E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1794-7F6E-ED2F-3B56-30618E3A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 of Phagocytosis (Steps 1 and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FE4EE-3EAD-8CED-D3EC-76D5AA11E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389864"/>
            <a:ext cx="10778221" cy="36094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Four sequential steps in phagocytosis:</a:t>
            </a:r>
          </a:p>
          <a:p>
            <a:pPr lvl="1"/>
            <a:r>
              <a:rPr lang="en-US" b="1" dirty="0"/>
              <a:t>Chemotaxis</a:t>
            </a:r>
            <a:r>
              <a:rPr lang="en-US" dirty="0"/>
              <a:t>: Chemical attraction draws white blood cells to the site</a:t>
            </a:r>
          </a:p>
          <a:p>
            <a:pPr lvl="2"/>
            <a:r>
              <a:rPr lang="en-US" dirty="0"/>
              <a:t>Complement proteins and kinins surround microbes</a:t>
            </a:r>
          </a:p>
          <a:p>
            <a:pPr lvl="2"/>
            <a:r>
              <a:rPr lang="en-US" dirty="0"/>
              <a:t>Create chemical signals that attract phagocytes</a:t>
            </a:r>
          </a:p>
          <a:p>
            <a:pPr lvl="1"/>
            <a:r>
              <a:rPr lang="en-US" b="1" dirty="0"/>
              <a:t>Attachment</a:t>
            </a:r>
            <a:r>
              <a:rPr lang="en-US" dirty="0"/>
              <a:t>: Phagocyte physically attaches to the microbe</a:t>
            </a:r>
          </a:p>
          <a:p>
            <a:pPr lvl="2"/>
            <a:r>
              <a:rPr lang="en-US" dirty="0"/>
              <a:t>Bacterial capsules can block attachment, preventing phagocytosis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EBDB018F-6EC6-3A82-D5CB-985F9798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6AAD42-9B2C-89AE-62D9-39BA5C97882C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0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5336D-4BDB-CE46-E701-C6F27A86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9A8F-D57C-64AA-2465-1913DF00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Process of Phagocytosis (Steps 3 and 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1FCE8-286D-0A54-59DA-C2D9D1828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77" y="2389864"/>
            <a:ext cx="10778221" cy="3609461"/>
          </a:xfrm>
        </p:spPr>
        <p:txBody>
          <a:bodyPr/>
          <a:lstStyle/>
          <a:p>
            <a:r>
              <a:rPr lang="en-US" b="1" dirty="0"/>
              <a:t>Ingestion</a:t>
            </a:r>
            <a:r>
              <a:rPr lang="en-US" dirty="0"/>
              <a:t>: Phagocyte extends pseudopods to engulf the microbe</a:t>
            </a:r>
          </a:p>
          <a:p>
            <a:pPr lvl="1"/>
            <a:r>
              <a:rPr lang="en-US" dirty="0"/>
              <a:t>Pseudopods surround and enclose the microbe</a:t>
            </a:r>
          </a:p>
          <a:p>
            <a:r>
              <a:rPr lang="en-US" b="1" dirty="0"/>
              <a:t>Digestion</a:t>
            </a:r>
            <a:r>
              <a:rPr lang="en-US" dirty="0"/>
              <a:t>: Lysosomal enzymes kill and digest the engulfed microbe</a:t>
            </a:r>
          </a:p>
          <a:p>
            <a:pPr lvl="1"/>
            <a:r>
              <a:rPr lang="en-US" dirty="0"/>
              <a:t>Waste products remain in the residual body for expulsion</a:t>
            </a:r>
          </a:p>
          <a:p>
            <a:endParaRPr lang="en-US" dirty="0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4A42AFF9-6E40-BFB1-F9B5-507E56D71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606FDF-0BDE-26F5-1DBE-54080AB8BAEA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9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29436BC-77AE-4AEE-A282-4E162A1CA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665E41-66EB-401D-940D-8E7024721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37DAF-AFAF-4561-A80B-C76198EBD3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{F6306EE1-86B1-414E-8F13-0892D30580F0}TF6ea1097e-8114-4abb-8578-efc1cea4ec3c79c3debc_win32-15e8df654485</Template>
  <TotalTime>0</TotalTime>
  <Words>1150</Words>
  <Application>Microsoft Office PowerPoint</Application>
  <PresentationFormat>Widescreen</PresentationFormat>
  <Paragraphs>210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Dante</vt:lpstr>
      <vt:lpstr>Dante (Headings)2</vt:lpstr>
      <vt:lpstr>Wingdings 2</vt:lpstr>
      <vt:lpstr>OffsetVTI</vt:lpstr>
      <vt:lpstr>Natural Defense Mechanisms: The Body's Three Lines of Defense Against Infection</vt:lpstr>
      <vt:lpstr>Introduction to Natural Defense</vt:lpstr>
      <vt:lpstr>First Line of Defense: Mechanical Barriers</vt:lpstr>
      <vt:lpstr>First Line of Defense: Chemical Barriers</vt:lpstr>
      <vt:lpstr>Second Line of Defense: PICK Overview</vt:lpstr>
      <vt:lpstr>Phagocytosis: White Blood Cell Types</vt:lpstr>
      <vt:lpstr>Antigens and Antibodies</vt:lpstr>
      <vt:lpstr>The Process of Phagocytosis (Steps 1 and 2)</vt:lpstr>
      <vt:lpstr>The Process of Phagocytosis (Steps 3 and 4)</vt:lpstr>
      <vt:lpstr>Inflammation: The Body's Localized Response</vt:lpstr>
      <vt:lpstr>Complement Proteins: Function 1</vt:lpstr>
      <vt:lpstr>Complement Proteins: Function 2</vt:lpstr>
      <vt:lpstr>  Complement Proteins: Function 3  </vt:lpstr>
      <vt:lpstr>Kinins: Functions in Defense</vt:lpstr>
      <vt:lpstr>Integrated Defense: Inflammation Example</vt:lpstr>
      <vt:lpstr>The Three Lines of Defense: Summary</vt:lpstr>
      <vt:lpstr>The Three Lines of Defense: Summary</vt:lpstr>
      <vt:lpstr>Review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Robinson, Holley L.</dc:creator>
  <cp:lastModifiedBy>Robinson, Holley L.</cp:lastModifiedBy>
  <cp:revision>1</cp:revision>
  <dcterms:created xsi:type="dcterms:W3CDTF">2025-11-03T20:11:25Z</dcterms:created>
  <dcterms:modified xsi:type="dcterms:W3CDTF">2025-11-04T22:12:45Z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4008d77a-d6f1-4229-9eb3-f44b2ca6abac_Enabled">
    <vt:lpwstr>true</vt:lpwstr>
  </property>
  <property fmtid="{D5CDD505-2E9C-101B-9397-08002B2CF9AE}" pid="4" name="MSIP_Label_4008d77a-d6f1-4229-9eb3-f44b2ca6abac_SetDate">
    <vt:lpwstr>2025-11-03T20:34:30Z</vt:lpwstr>
  </property>
  <property fmtid="{D5CDD505-2E9C-101B-9397-08002B2CF9AE}" pid="5" name="MSIP_Label_4008d77a-d6f1-4229-9eb3-f44b2ca6abac_Method">
    <vt:lpwstr>Standard</vt:lpwstr>
  </property>
  <property fmtid="{D5CDD505-2E9C-101B-9397-08002B2CF9AE}" pid="6" name="MSIP_Label_4008d77a-d6f1-4229-9eb3-f44b2ca6abac_Name">
    <vt:lpwstr>Internal</vt:lpwstr>
  </property>
  <property fmtid="{D5CDD505-2E9C-101B-9397-08002B2CF9AE}" pid="7" name="MSIP_Label_4008d77a-d6f1-4229-9eb3-f44b2ca6abac_SiteId">
    <vt:lpwstr>b97b2600-0e8f-48c6-b379-5e00675e4bfd</vt:lpwstr>
  </property>
  <property fmtid="{D5CDD505-2E9C-101B-9397-08002B2CF9AE}" pid="8" name="MSIP_Label_4008d77a-d6f1-4229-9eb3-f44b2ca6abac_ActionId">
    <vt:lpwstr>6abf5726-95fc-4b3f-a3a6-f2fae3d69f4f</vt:lpwstr>
  </property>
  <property fmtid="{D5CDD505-2E9C-101B-9397-08002B2CF9AE}" pid="9" name="MSIP_Label_4008d77a-d6f1-4229-9eb3-f44b2ca6abac_ContentBits">
    <vt:lpwstr>0</vt:lpwstr>
  </property>
  <property fmtid="{D5CDD505-2E9C-101B-9397-08002B2CF9AE}" pid="10" name="MSIP_Label_4008d77a-d6f1-4229-9eb3-f44b2ca6abac_Tag">
    <vt:lpwstr>10, 3, 0, 1</vt:lpwstr>
  </property>
</Properties>
</file>