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340" r:id="rId3"/>
    <p:sldId id="341" r:id="rId4"/>
    <p:sldId id="337" r:id="rId5"/>
    <p:sldId id="257" r:id="rId6"/>
    <p:sldId id="338" r:id="rId7"/>
    <p:sldId id="259" r:id="rId8"/>
    <p:sldId id="276" r:id="rId9"/>
    <p:sldId id="263" r:id="rId10"/>
    <p:sldId id="262" r:id="rId11"/>
    <p:sldId id="283" r:id="rId12"/>
    <p:sldId id="274" r:id="rId13"/>
    <p:sldId id="265" r:id="rId14"/>
    <p:sldId id="281" r:id="rId15"/>
    <p:sldId id="289" r:id="rId16"/>
    <p:sldId id="287" r:id="rId17"/>
    <p:sldId id="310" r:id="rId18"/>
    <p:sldId id="292" r:id="rId19"/>
    <p:sldId id="286" r:id="rId20"/>
    <p:sldId id="294" r:id="rId21"/>
    <p:sldId id="279" r:id="rId22"/>
    <p:sldId id="334" r:id="rId23"/>
    <p:sldId id="285" r:id="rId24"/>
    <p:sldId id="296" r:id="rId25"/>
    <p:sldId id="290" r:id="rId26"/>
    <p:sldId id="313" r:id="rId27"/>
    <p:sldId id="312" r:id="rId28"/>
    <p:sldId id="331" r:id="rId29"/>
    <p:sldId id="314" r:id="rId30"/>
    <p:sldId id="336" r:id="rId31"/>
    <p:sldId id="320" r:id="rId32"/>
    <p:sldId id="280" r:id="rId33"/>
    <p:sldId id="27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0066"/>
    <a:srgbClr val="0000CC"/>
    <a:srgbClr val="0056AC"/>
    <a:srgbClr val="0064C8"/>
    <a:srgbClr val="005DE6"/>
    <a:srgbClr val="0053CC"/>
    <a:srgbClr val="0054D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050" autoAdjust="0"/>
  </p:normalViewPr>
  <p:slideViewPr>
    <p:cSldViewPr>
      <p:cViewPr varScale="1">
        <p:scale>
          <a:sx n="30" d="100"/>
          <a:sy n="30" d="100"/>
        </p:scale>
        <p:origin x="103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72" cy="46504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0508" y="0"/>
            <a:ext cx="3038272" cy="465042"/>
          </a:xfrm>
          <a:prstGeom prst="rect">
            <a:avLst/>
          </a:prstGeom>
        </p:spPr>
        <p:txBody>
          <a:bodyPr vert="horz" lIns="91440" tIns="45720" rIns="91440" bIns="45720" rtlCol="0"/>
          <a:lstStyle>
            <a:lvl1pPr algn="r">
              <a:defRPr sz="1200"/>
            </a:lvl1pPr>
          </a:lstStyle>
          <a:p>
            <a:fld id="{6BB7AD78-66D5-4597-98B6-22830992576E}" type="datetimeFigureOut">
              <a:rPr lang="en-AU" smtClean="0"/>
              <a:t>8/02/2017</a:t>
            </a:fld>
            <a:endParaRPr lang="en-AU"/>
          </a:p>
        </p:txBody>
      </p:sp>
      <p:sp>
        <p:nvSpPr>
          <p:cNvPr id="4" name="Footer Placeholder 3"/>
          <p:cNvSpPr>
            <a:spLocks noGrp="1"/>
          </p:cNvSpPr>
          <p:nvPr>
            <p:ph type="ftr" sz="quarter" idx="2"/>
          </p:nvPr>
        </p:nvSpPr>
        <p:spPr>
          <a:xfrm>
            <a:off x="1" y="8829882"/>
            <a:ext cx="3038272" cy="46504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0508" y="8829882"/>
            <a:ext cx="3038272" cy="465041"/>
          </a:xfrm>
          <a:prstGeom prst="rect">
            <a:avLst/>
          </a:prstGeom>
        </p:spPr>
        <p:txBody>
          <a:bodyPr vert="horz" lIns="91440" tIns="45720" rIns="91440" bIns="45720" rtlCol="0" anchor="b"/>
          <a:lstStyle>
            <a:lvl1pPr algn="r">
              <a:defRPr sz="1200"/>
            </a:lvl1pPr>
          </a:lstStyle>
          <a:p>
            <a:fld id="{D3B9EF0F-022B-4116-ADAD-A50326E1B894}" type="slidenum">
              <a:rPr lang="en-AU" smtClean="0"/>
              <a:t>‹#›</a:t>
            </a:fld>
            <a:endParaRPr lang="en-AU"/>
          </a:p>
        </p:txBody>
      </p:sp>
    </p:spTree>
    <p:extLst>
      <p:ext uri="{BB962C8B-B14F-4D97-AF65-F5344CB8AC3E}">
        <p14:creationId xmlns:p14="http://schemas.microsoft.com/office/powerpoint/2010/main" val="149439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894" tIns="46447" rIns="92894" bIns="46447" rtlCol="0"/>
          <a:lstStyle>
            <a:lvl1pPr algn="l">
              <a:defRPr sz="1200"/>
            </a:lvl1pPr>
          </a:lstStyle>
          <a:p>
            <a:endParaRPr lang="en-AU"/>
          </a:p>
        </p:txBody>
      </p:sp>
      <p:sp>
        <p:nvSpPr>
          <p:cNvPr id="3" name="Date Placeholder 2"/>
          <p:cNvSpPr>
            <a:spLocks noGrp="1"/>
          </p:cNvSpPr>
          <p:nvPr>
            <p:ph type="dt" idx="1"/>
          </p:nvPr>
        </p:nvSpPr>
        <p:spPr>
          <a:xfrm>
            <a:off x="3970938" y="0"/>
            <a:ext cx="3037840" cy="464821"/>
          </a:xfrm>
          <a:prstGeom prst="rect">
            <a:avLst/>
          </a:prstGeom>
        </p:spPr>
        <p:txBody>
          <a:bodyPr vert="horz" lIns="92894" tIns="46447" rIns="92894" bIns="46447" rtlCol="0"/>
          <a:lstStyle>
            <a:lvl1pPr algn="r">
              <a:defRPr sz="1200"/>
            </a:lvl1pPr>
          </a:lstStyle>
          <a:p>
            <a:fld id="{EEC6A77D-F7B1-4AC6-A07A-FF62C0F1845B}" type="datetimeFigureOut">
              <a:rPr lang="en-AU" smtClean="0"/>
              <a:t>8/02/2017</a:t>
            </a:fld>
            <a:endParaRPr lang="en-AU"/>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894" tIns="46447" rIns="92894" bIns="46447" rtlCol="0" anchor="ctr"/>
          <a:lstStyle/>
          <a:p>
            <a:endParaRPr lang="en-AU"/>
          </a:p>
        </p:txBody>
      </p:sp>
      <p:sp>
        <p:nvSpPr>
          <p:cNvPr id="5" name="Notes Placeholder 4"/>
          <p:cNvSpPr>
            <a:spLocks noGrp="1"/>
          </p:cNvSpPr>
          <p:nvPr>
            <p:ph type="body" sz="quarter" idx="3"/>
          </p:nvPr>
        </p:nvSpPr>
        <p:spPr>
          <a:xfrm>
            <a:off x="701040" y="4415792"/>
            <a:ext cx="5608320" cy="4183379"/>
          </a:xfrm>
          <a:prstGeom prst="rect">
            <a:avLst/>
          </a:prstGeom>
        </p:spPr>
        <p:txBody>
          <a:bodyPr vert="horz" lIns="92894" tIns="46447" rIns="92894" bIns="464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6"/>
            <a:ext cx="3037840" cy="464821"/>
          </a:xfrm>
          <a:prstGeom prst="rect">
            <a:avLst/>
          </a:prstGeom>
        </p:spPr>
        <p:txBody>
          <a:bodyPr vert="horz" lIns="92894" tIns="46447" rIns="92894" bIns="46447"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6"/>
            <a:ext cx="3037840" cy="464821"/>
          </a:xfrm>
          <a:prstGeom prst="rect">
            <a:avLst/>
          </a:prstGeom>
        </p:spPr>
        <p:txBody>
          <a:bodyPr vert="horz" lIns="92894" tIns="46447" rIns="92894" bIns="46447" rtlCol="0" anchor="b"/>
          <a:lstStyle>
            <a:lvl1pPr algn="r">
              <a:defRPr sz="1200"/>
            </a:lvl1pPr>
          </a:lstStyle>
          <a:p>
            <a:fld id="{B536D067-22AE-42CA-83D2-ADB6CF48B216}" type="slidenum">
              <a:rPr lang="en-AU" smtClean="0"/>
              <a:t>‹#›</a:t>
            </a:fld>
            <a:endParaRPr lang="en-AU"/>
          </a:p>
        </p:txBody>
      </p:sp>
    </p:spTree>
    <p:extLst>
      <p:ext uri="{BB962C8B-B14F-4D97-AF65-F5344CB8AC3E}">
        <p14:creationId xmlns:p14="http://schemas.microsoft.com/office/powerpoint/2010/main" val="266571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6D067-22AE-42CA-83D2-ADB6CF48B216}" type="slidenum">
              <a:rPr lang="en-AU" smtClean="0"/>
              <a:t>1</a:t>
            </a:fld>
            <a:endParaRPr lang="en-AU"/>
          </a:p>
        </p:txBody>
      </p:sp>
    </p:spTree>
    <p:extLst>
      <p:ext uri="{BB962C8B-B14F-4D97-AF65-F5344CB8AC3E}">
        <p14:creationId xmlns:p14="http://schemas.microsoft.com/office/powerpoint/2010/main" val="53035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According to researchers from University College London -</a:t>
            </a:r>
            <a:r>
              <a:rPr lang="en-AU" baseline="0" dirty="0" smtClean="0"/>
              <a:t> t</a:t>
            </a:r>
            <a:r>
              <a:rPr lang="en-AU" dirty="0" smtClean="0"/>
              <a:t>here is no one standard time period for a habit to form — it can take anywhere from 18 to 254 days. More specifically</a:t>
            </a:r>
            <a:r>
              <a:rPr lang="en-AU" b="1" dirty="0" smtClean="0"/>
              <a:t>, the period of time depends on the difficulty of the activity being learned</a:t>
            </a:r>
            <a:r>
              <a:rPr lang="en-AU" b="0" dirty="0" smtClean="0"/>
              <a:t> e.g. it’s easier to train yourself to drink an extra glass of water each day than to do 30 minutes of intensive exercise, </a:t>
            </a:r>
            <a:r>
              <a:rPr lang="en-AU" dirty="0" smtClean="0"/>
              <a:t>and the </a:t>
            </a:r>
            <a:r>
              <a:rPr lang="en-AU" b="1" dirty="0" smtClean="0"/>
              <a:t>level of commitment </a:t>
            </a:r>
            <a:r>
              <a:rPr lang="en-AU" dirty="0" smtClean="0"/>
              <a:t>on the part of the individual. </a:t>
            </a:r>
            <a:r>
              <a:rPr lang="en-AU" dirty="0" err="1" smtClean="0"/>
              <a:t>Lally</a:t>
            </a:r>
            <a:r>
              <a:rPr lang="en-AU" dirty="0" smtClean="0"/>
              <a:t> and colleagues discovered that, on average, participants learning to form a new habit succeeded within 66 days. </a:t>
            </a:r>
            <a:r>
              <a:rPr lang="en-AU" b="1" dirty="0" smtClean="0"/>
              <a:t>By the 66-day mark, the repeated practice of those activities had hit their plateau of learning increases, and thus, the behaviours became as automatic as they ever would become.</a:t>
            </a:r>
          </a:p>
          <a:p>
            <a:endParaRPr lang="en-AU" baseline="0" dirty="0" smtClean="0"/>
          </a:p>
          <a:p>
            <a:r>
              <a:rPr lang="en-AU" baseline="0" dirty="0" smtClean="0"/>
              <a:t>Me in week 3 of an 8 week program – 56 days – write on board – backwards and forwards – so the message there is PLEASE don’t give up if you’re not noticing a change in 21 days – that’s an urban myth. </a:t>
            </a:r>
          </a:p>
          <a:p>
            <a:endParaRPr lang="en-AU" dirty="0"/>
          </a:p>
          <a:p>
            <a:r>
              <a:rPr lang="en-AU" dirty="0"/>
              <a:t>So why is it SO difficult to change our habits? Let’s look at how habits are created from the perspective of the brain. </a:t>
            </a:r>
          </a:p>
          <a:p>
            <a:r>
              <a:rPr lang="en-AU" b="1" dirty="0"/>
              <a:t> </a:t>
            </a:r>
          </a:p>
          <a:p>
            <a:r>
              <a:rPr lang="en-AU" b="1" dirty="0"/>
              <a:t>Suggest a habit to me</a:t>
            </a:r>
          </a:p>
          <a:p>
            <a:r>
              <a:rPr lang="en-AU" dirty="0"/>
              <a:t> </a:t>
            </a:r>
          </a:p>
          <a:p>
            <a:r>
              <a:rPr lang="en-AU" dirty="0"/>
              <a:t>Habits are hard to break because they are so strongly wired into our brains. </a:t>
            </a:r>
            <a:r>
              <a:rPr lang="en-AU" dirty="0" err="1"/>
              <a:t>Hebb’s</a:t>
            </a:r>
            <a:r>
              <a:rPr lang="en-AU" dirty="0"/>
              <a:t> Law states that ‘Neurons that fire together wire together’. Essentially, what this means is that when groups of nerve cells (or brain regions) are repeatedly activated at the same time, they form a circuit and are ‘locked in together’.</a:t>
            </a:r>
          </a:p>
          <a:p>
            <a:r>
              <a:rPr lang="en-AU" dirty="0"/>
              <a:t> </a:t>
            </a:r>
          </a:p>
          <a:p>
            <a:r>
              <a:rPr lang="en-AU" dirty="0"/>
              <a:t>Once this circuit is established, the brain areas involved in the circuit automatically respond in the same way every time a similar situation is encountered. This in turn leads to the circuit becoming stronger and more and more re-enforced. Such a process is crucial to learning – riding a bike, for example. However, it can also be associated with bad habits like overeating or reaching for the bottle when we are stressed.</a:t>
            </a:r>
          </a:p>
          <a:p>
            <a:r>
              <a:rPr lang="en-AU" dirty="0"/>
              <a:t> </a:t>
            </a:r>
          </a:p>
          <a:p>
            <a:r>
              <a:rPr lang="en-AU" dirty="0"/>
              <a:t>There’s good news though - by understanding how habits are formed, we can rebuild those patterns in whichever way we choose.</a:t>
            </a:r>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11</a:t>
            </a:fld>
            <a:endParaRPr lang="en-AU"/>
          </a:p>
        </p:txBody>
      </p:sp>
    </p:spTree>
    <p:extLst>
      <p:ext uri="{BB962C8B-B14F-4D97-AF65-F5344CB8AC3E}">
        <p14:creationId xmlns:p14="http://schemas.microsoft.com/office/powerpoint/2010/main" val="3077627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those of you who are visual,</a:t>
            </a:r>
            <a:r>
              <a:rPr lang="en-AU" baseline="0" dirty="0" smtClean="0"/>
              <a:t> imagine our neural circuitry looking like this once a habit is embedded. </a:t>
            </a:r>
          </a:p>
          <a:p>
            <a:endParaRPr lang="en-AU" dirty="0" smtClean="0"/>
          </a:p>
          <a:p>
            <a:r>
              <a:rPr lang="en-AU" dirty="0" smtClean="0"/>
              <a:t>How easy do you think it would be to drive outside of those lines? You might</a:t>
            </a:r>
            <a:r>
              <a:rPr lang="en-AU" baseline="0" dirty="0" smtClean="0"/>
              <a:t> fall back in but in time you could forge a new pathway. </a:t>
            </a:r>
          </a:p>
          <a:p>
            <a:endParaRPr lang="en-AU" baseline="0" dirty="0" smtClean="0"/>
          </a:p>
          <a:p>
            <a:r>
              <a:rPr lang="en-AU" dirty="0" smtClean="0"/>
              <a:t>But you could do it with effort couldn’t you?</a:t>
            </a:r>
          </a:p>
          <a:p>
            <a:endParaRPr lang="en-AU" dirty="0" smtClean="0"/>
          </a:p>
          <a:p>
            <a:r>
              <a:rPr lang="en-AU" dirty="0" smtClean="0"/>
              <a:t>So where</a:t>
            </a:r>
            <a:r>
              <a:rPr lang="en-AU" baseline="0" dirty="0" smtClean="0"/>
              <a:t> in our brains does this habit reside</a:t>
            </a:r>
            <a:endParaRPr lang="en-AU" dirty="0" smtClean="0"/>
          </a:p>
        </p:txBody>
      </p:sp>
      <p:sp>
        <p:nvSpPr>
          <p:cNvPr id="4" name="Slide Number Placeholder 3"/>
          <p:cNvSpPr>
            <a:spLocks noGrp="1"/>
          </p:cNvSpPr>
          <p:nvPr>
            <p:ph type="sldNum" sz="quarter" idx="10"/>
          </p:nvPr>
        </p:nvSpPr>
        <p:spPr/>
        <p:txBody>
          <a:bodyPr/>
          <a:lstStyle/>
          <a:p>
            <a:fld id="{B536D067-22AE-42CA-83D2-ADB6CF48B216}" type="slidenum">
              <a:rPr lang="en-AU" smtClean="0"/>
              <a:t>12</a:t>
            </a:fld>
            <a:endParaRPr lang="en-AU"/>
          </a:p>
        </p:txBody>
      </p:sp>
    </p:spTree>
    <p:extLst>
      <p:ext uri="{BB962C8B-B14F-4D97-AF65-F5344CB8AC3E}">
        <p14:creationId xmlns:p14="http://schemas.microsoft.com/office/powerpoint/2010/main" val="91275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Samuel Johnson is quoted as saying </a:t>
            </a:r>
            <a:r>
              <a:rPr lang="en-AU" i="1" dirty="0"/>
              <a:t>“the chains of habit are too weak to be felt until they are too strong to be broken”  </a:t>
            </a:r>
            <a:r>
              <a:rPr lang="en-AU" dirty="0"/>
              <a:t>- well in the 1780’s they hadn’t heard of the concept of </a:t>
            </a:r>
            <a:r>
              <a:rPr lang="en-AU" b="1" dirty="0"/>
              <a:t>neuroplasticity </a:t>
            </a:r>
            <a:r>
              <a:rPr lang="en-AU" dirty="0"/>
              <a:t>– the fact that we can rewire our brains, we can heave our neural 4WD out of the ruts and create new habit grooves </a:t>
            </a:r>
          </a:p>
          <a:p>
            <a:endParaRPr lang="en-AU" dirty="0"/>
          </a:p>
          <a:p>
            <a:r>
              <a:rPr lang="en-AU" dirty="0"/>
              <a:t>In the past decade, our understanding of the neurology and psychology of habits and the way patterns work within our lives, societies, and organisations has expanded in ways we couldn’t have imagined fifty years ago. </a:t>
            </a:r>
          </a:p>
          <a:p>
            <a:endParaRPr lang="en-AU" dirty="0"/>
          </a:p>
          <a:p>
            <a:r>
              <a:rPr lang="en-AU" dirty="0" smtClean="0"/>
              <a:t>The basal ganglia play a large role in </a:t>
            </a:r>
            <a:r>
              <a:rPr lang="en-AU" b="1" dirty="0" smtClean="0"/>
              <a:t>movement control, emotion, cognition, and reward-based learning</a:t>
            </a:r>
            <a:r>
              <a:rPr lang="en-AU" dirty="0" smtClean="0"/>
              <a:t>. For example, when we move a part of our body in a new way and it feels good, for example salsa dancing, the reward part of our basal ganglia is activated, also when we feel a sense of accomplishment for having tried something new, the same thing happens. Our brain then experiences reinforcement (formation beginning) that this new activity is one that serves us well</a:t>
            </a:r>
            <a:r>
              <a:rPr lang="en-AU" baseline="0" dirty="0" smtClean="0"/>
              <a:t> and so we get a reward whether conscious or unconscious from performing the action, which is why we want to keep performing it and habit is formed.</a:t>
            </a:r>
            <a:endParaRPr lang="en-AU" dirty="0" smtClean="0"/>
          </a:p>
          <a:p>
            <a:endParaRPr lang="en-AU" dirty="0" smtClean="0"/>
          </a:p>
          <a:p>
            <a:r>
              <a:rPr lang="en-AU" dirty="0" smtClean="0"/>
              <a:t>Let’s look at a simple example of HOW a habit is formed</a:t>
            </a:r>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13</a:t>
            </a:fld>
            <a:endParaRPr lang="en-AU"/>
          </a:p>
        </p:txBody>
      </p:sp>
    </p:spTree>
    <p:extLst>
      <p:ext uri="{BB962C8B-B14F-4D97-AF65-F5344CB8AC3E}">
        <p14:creationId xmlns:p14="http://schemas.microsoft.com/office/powerpoint/2010/main" val="21474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In the early 1990s, the MIT researchers began wondering if the basal ganglia might be integral to habits. </a:t>
            </a:r>
            <a:r>
              <a:rPr lang="en-AU" sz="1100" b="1" dirty="0"/>
              <a:t>They noticed that animals with injured basal ganglia suddenly developed problems with tasks such as learning how to run through mazes or remembering how to open food containers. </a:t>
            </a:r>
            <a:r>
              <a:rPr lang="en-AU" sz="1100" dirty="0"/>
              <a:t>In surgery, each rat had what looked like a small joystick and dozens of tiny wires inserted into its skull. Afterward, the animal was placed into a T-shaped maze with chocolate at one end.</a:t>
            </a:r>
          </a:p>
          <a:p>
            <a:endParaRPr lang="en-AU" sz="1100" dirty="0"/>
          </a:p>
          <a:p>
            <a:r>
              <a:rPr lang="en-AU" sz="1100" dirty="0"/>
              <a:t>The maze was structured so that each rat was positioned behind a partition that opened when a loud click sounded. </a:t>
            </a:r>
            <a:r>
              <a:rPr lang="en-AU" sz="1100" b="1" dirty="0"/>
              <a:t>Initially</a:t>
            </a:r>
            <a:r>
              <a:rPr lang="en-AU" sz="1100" dirty="0"/>
              <a:t>, when a rat heard the click and saw the partition disappear, </a:t>
            </a:r>
            <a:r>
              <a:rPr lang="en-AU" sz="1100" b="1" dirty="0"/>
              <a:t>it would usually wander up and down the centre aisle, sniffing in corners and scratching at walls. </a:t>
            </a:r>
            <a:r>
              <a:rPr lang="en-AU" sz="1100" dirty="0"/>
              <a:t>It appeared to smell the chocolate, but couldn’t figure out how to find it. When it reached the top of the T, it often turned to the right, away from the chocolate, and then wandered left, sometimes pausing for no obvious reason. Eventually, most animals discovered the reward. </a:t>
            </a:r>
            <a:r>
              <a:rPr lang="en-AU" sz="1100" b="1" dirty="0"/>
              <a:t>But there was no discernible pattern in their meanderings. </a:t>
            </a:r>
            <a:r>
              <a:rPr lang="en-AU" sz="1100" dirty="0"/>
              <a:t>It seemed as if each rat was taking a leisurely, unthinking stroll. The probes in the rats’ heads, however, told a different story.</a:t>
            </a:r>
          </a:p>
          <a:p>
            <a:endParaRPr lang="en-AU" sz="1100" dirty="0"/>
          </a:p>
          <a:p>
            <a:r>
              <a:rPr lang="en-AU" sz="1100" b="1" dirty="0"/>
              <a:t>While each animal wandered through the maze, its brain—and in particular, its basal ganglia—worked furiously. </a:t>
            </a:r>
            <a:r>
              <a:rPr lang="en-AU" sz="1100" dirty="0"/>
              <a:t>Each time a rat sniffed the air or scratched a wall, its brain exploded with activity, as if </a:t>
            </a:r>
            <a:r>
              <a:rPr lang="en-AU" sz="1100" b="1" dirty="0"/>
              <a:t>analysing each new scent, sight, and sound</a:t>
            </a:r>
            <a:r>
              <a:rPr lang="en-AU" sz="1100" dirty="0"/>
              <a:t>. The rat was processing information the entire time it meandered.</a:t>
            </a:r>
          </a:p>
          <a:p>
            <a:endParaRPr lang="en-AU" sz="1100" dirty="0"/>
          </a:p>
          <a:p>
            <a:r>
              <a:rPr lang="en-AU" sz="1100" dirty="0"/>
              <a:t>The scientists repeated their experiment, again and again, watching how each rat’s brain activity changed as it moved through the same route hundreds of times. </a:t>
            </a:r>
            <a:r>
              <a:rPr lang="en-AU" sz="1100" b="1" dirty="0"/>
              <a:t>A series of shifts slowly emerged. The rats stopped sniffing corners and making wrong turns</a:t>
            </a:r>
            <a:r>
              <a:rPr lang="en-AU" sz="1100" dirty="0"/>
              <a:t>. Instead, they zipped through the maze faster and faster. And within their brains, something unexpected occurred: </a:t>
            </a:r>
            <a:r>
              <a:rPr lang="en-AU" sz="1100" b="1" dirty="0"/>
              <a:t>As each rat learned how to navigate the maze, its mental activity </a:t>
            </a:r>
            <a:r>
              <a:rPr lang="en-AU" sz="1100" b="1" i="1" dirty="0"/>
              <a:t>decreased</a:t>
            </a:r>
            <a:r>
              <a:rPr lang="en-AU" sz="1100" b="1" dirty="0"/>
              <a:t>. </a:t>
            </a:r>
            <a:r>
              <a:rPr lang="en-AU" sz="1100" dirty="0"/>
              <a:t>As the route became more and more automatic, each rat started thinking less and less. It was as if the first few times a rat explored the maze, its brain had to work at full power to make sense of all the new information. But after a few days of running the same route, the rat didn’t need to scratch the walls or smell the air anymore, and so the brain activity associated with scratching and smelling ceased. It didn’t need to choose which direction to turn, and so decision-making centres of the brain went quiet. All it had to do was recall the quickest path to the chocolate. </a:t>
            </a:r>
            <a:r>
              <a:rPr lang="en-AU" sz="1100" b="1" dirty="0"/>
              <a:t>Within a week, even the brain structures related to memory had quieted. </a:t>
            </a:r>
            <a:r>
              <a:rPr lang="en-AU" sz="1100" dirty="0"/>
              <a:t>The rat had internalized how to sprint through the maze to such a degree that it hardly needed to think at all.</a:t>
            </a:r>
          </a:p>
          <a:p>
            <a:pPr defTabSz="928939">
              <a:defRPr/>
            </a:pPr>
            <a:endParaRPr lang="en-AU" sz="1100" b="1" dirty="0"/>
          </a:p>
          <a:p>
            <a:pPr defTabSz="928939">
              <a:defRPr/>
            </a:pPr>
            <a:r>
              <a:rPr lang="en-AU" sz="1100" b="1" dirty="0"/>
              <a:t>Habits are necessary shortcuts for our brains: </a:t>
            </a:r>
            <a:r>
              <a:rPr lang="en-AU" sz="1100" dirty="0"/>
              <a:t>But that internalization—run straight, hang a left, eat the chocolate—relied upon the basal ganglia, the brain probes indicated. This tiny, ancient neurological structure seemed to take over as the rat ran faster and faster and its brain worked less and less. The basal ganglia was central to recalling patterns and acting on them. </a:t>
            </a:r>
            <a:r>
              <a:rPr lang="en-AU" sz="1100" b="1" dirty="0"/>
              <a:t>The basal ganglia, in other words, stored habits even while the rest of the brain went to sleep</a:t>
            </a:r>
            <a:r>
              <a:rPr lang="en-AU" sz="1100" dirty="0"/>
              <a:t>…Millions of people perform this intricate ballet every morning, unthinkingly, because as soon as we pull out the car keys, our basal ganglia kicks in, identifying the habit we’ve stored in our brains related to backing an automobile into the street. </a:t>
            </a:r>
          </a:p>
          <a:p>
            <a:pPr defTabSz="928939">
              <a:defRPr/>
            </a:pPr>
            <a:endParaRPr lang="en-AU" sz="1100" dirty="0"/>
          </a:p>
          <a:p>
            <a:pPr defTabSz="928939">
              <a:defRPr/>
            </a:pPr>
            <a:r>
              <a:rPr lang="en-AU" sz="1100" b="1" dirty="0"/>
              <a:t>The steps identified by the MIT researchers formed a 3 step habit loop. </a:t>
            </a:r>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14</a:t>
            </a:fld>
            <a:endParaRPr lang="en-AU"/>
          </a:p>
        </p:txBody>
      </p:sp>
    </p:spTree>
    <p:extLst>
      <p:ext uri="{BB962C8B-B14F-4D97-AF65-F5344CB8AC3E}">
        <p14:creationId xmlns:p14="http://schemas.microsoft.com/office/powerpoint/2010/main" val="4983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researchers at MIT were able to break the formation process of a habit down into 3 steps which,</a:t>
            </a:r>
            <a:r>
              <a:rPr lang="en-AU" baseline="0" dirty="0" smtClean="0"/>
              <a:t> when we really analyse our thoughts, actions and behaviours we can recognise in ourselves.</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15</a:t>
            </a:fld>
            <a:endParaRPr lang="en-AU"/>
          </a:p>
        </p:txBody>
      </p:sp>
    </p:spTree>
    <p:extLst>
      <p:ext uri="{BB962C8B-B14F-4D97-AF65-F5344CB8AC3E}">
        <p14:creationId xmlns:p14="http://schemas.microsoft.com/office/powerpoint/2010/main" val="278590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a:t>
            </a:r>
            <a:r>
              <a:rPr lang="en-AU" baseline="0" dirty="0" smtClean="0"/>
              <a:t> there is the cue or trigger for the behaviour followed by the routine or behaviour itself then a reward which is </a:t>
            </a:r>
            <a:r>
              <a:rPr lang="en-AU" dirty="0" smtClean="0"/>
              <a:t>how our brain learns to remember this pattern for the future.</a:t>
            </a:r>
          </a:p>
          <a:p>
            <a:pPr marL="522528" indent="-522528">
              <a:buFont typeface="+mj-lt"/>
              <a:buAutoNum type="arabicPeriod"/>
            </a:pPr>
            <a:r>
              <a:rPr lang="en-AU" b="1" dirty="0">
                <a:effectLst>
                  <a:outerShdw blurRad="38100" dist="38100" dir="2700000" algn="tl">
                    <a:srgbClr val="000000">
                      <a:alpha val="43137"/>
                    </a:srgbClr>
                  </a:outerShdw>
                </a:effectLst>
              </a:rPr>
              <a:t>Craving – but for what?</a:t>
            </a:r>
          </a:p>
          <a:p>
            <a:pPr marL="522528" indent="-522528">
              <a:buFont typeface="+mj-lt"/>
              <a:buAutoNum type="arabicPeriod"/>
            </a:pPr>
            <a:r>
              <a:rPr lang="en-AU" b="1" dirty="0">
                <a:effectLst>
                  <a:outerShdw blurRad="38100" dist="38100" dir="2700000" algn="tl">
                    <a:srgbClr val="000000">
                      <a:alpha val="43137"/>
                    </a:srgbClr>
                  </a:outerShdw>
                </a:effectLst>
              </a:rPr>
              <a:t>Cue – the trigger that sets off the routine</a:t>
            </a:r>
          </a:p>
          <a:p>
            <a:pPr marL="522528" indent="-522528">
              <a:buFont typeface="+mj-lt"/>
              <a:buAutoNum type="arabicPeriod"/>
            </a:pPr>
            <a:r>
              <a:rPr lang="en-AU" b="1" dirty="0">
                <a:effectLst>
                  <a:outerShdw blurRad="38100" dist="38100" dir="2700000" algn="tl">
                    <a:srgbClr val="000000">
                      <a:alpha val="43137"/>
                    </a:srgbClr>
                  </a:outerShdw>
                </a:effectLst>
              </a:rPr>
              <a:t>Routine – the ‘habit’ you do</a:t>
            </a:r>
          </a:p>
          <a:p>
            <a:pPr marL="522528" indent="-522528">
              <a:buFont typeface="+mj-lt"/>
              <a:buAutoNum type="arabicPeriod"/>
            </a:pPr>
            <a:r>
              <a:rPr lang="en-AU" b="1" dirty="0">
                <a:effectLst>
                  <a:outerShdw blurRad="38100" dist="38100" dir="2700000" algn="tl">
                    <a:srgbClr val="000000">
                      <a:alpha val="43137"/>
                    </a:srgbClr>
                  </a:outerShdw>
                </a:effectLst>
              </a:rPr>
              <a:t>Reward – how the craving is satisfied (can be different rewards) </a:t>
            </a:r>
          </a:p>
          <a:p>
            <a:pPr marL="522528" indent="-522528">
              <a:buFont typeface="+mj-lt"/>
              <a:buAutoNum type="arabicPeriod"/>
            </a:pPr>
            <a:endParaRPr lang="en-AU" b="1" dirty="0">
              <a:effectLst>
                <a:outerShdw blurRad="38100" dist="38100" dir="2700000" algn="tl">
                  <a:srgbClr val="000000">
                    <a:alpha val="43137"/>
                  </a:srgbClr>
                </a:outerShdw>
              </a:effectLst>
            </a:endParaRPr>
          </a:p>
          <a:p>
            <a:r>
              <a:rPr lang="en-AU" dirty="0">
                <a:effectLst>
                  <a:outerShdw blurRad="38100" dist="38100" dir="2700000" algn="tl">
                    <a:srgbClr val="000000">
                      <a:alpha val="43137"/>
                    </a:srgbClr>
                  </a:outerShdw>
                </a:effectLst>
              </a:rPr>
              <a:t>So this morning you may have looked at the clock then jumped into frenzy mode to get yourself </a:t>
            </a:r>
            <a:r>
              <a:rPr lang="en-AU" dirty="0" smtClean="0">
                <a:effectLst>
                  <a:outerShdw blurRad="38100" dist="38100" dir="2700000" algn="tl">
                    <a:srgbClr val="000000">
                      <a:alpha val="43137"/>
                    </a:srgbClr>
                  </a:outerShdw>
                </a:effectLst>
              </a:rPr>
              <a:t>to </a:t>
            </a:r>
            <a:r>
              <a:rPr lang="en-AU" dirty="0">
                <a:effectLst>
                  <a:outerShdw blurRad="38100" dist="38100" dir="2700000" algn="tl">
                    <a:srgbClr val="000000">
                      <a:alpha val="43137"/>
                    </a:srgbClr>
                  </a:outerShdw>
                </a:effectLst>
              </a:rPr>
              <a:t>where </a:t>
            </a:r>
            <a:r>
              <a:rPr lang="en-AU" dirty="0" smtClean="0">
                <a:effectLst>
                  <a:outerShdw blurRad="38100" dist="38100" dir="2700000" algn="tl">
                    <a:srgbClr val="000000">
                      <a:alpha val="43137"/>
                    </a:srgbClr>
                  </a:outerShdw>
                </a:effectLst>
              </a:rPr>
              <a:t>you </a:t>
            </a:r>
            <a:r>
              <a:rPr lang="en-AU" dirty="0">
                <a:effectLst>
                  <a:outerShdw blurRad="38100" dist="38100" dir="2700000" algn="tl">
                    <a:srgbClr val="000000">
                      <a:alpha val="43137"/>
                    </a:srgbClr>
                  </a:outerShdw>
                </a:effectLst>
              </a:rPr>
              <a:t>need to get to and when you arrive on </a:t>
            </a:r>
            <a:r>
              <a:rPr lang="en-AU" dirty="0" smtClean="0">
                <a:effectLst>
                  <a:outerShdw blurRad="38100" dist="38100" dir="2700000" algn="tl">
                    <a:srgbClr val="000000">
                      <a:alpha val="43137"/>
                    </a:srgbClr>
                  </a:outerShdw>
                </a:effectLst>
              </a:rPr>
              <a:t>time </a:t>
            </a:r>
            <a:r>
              <a:rPr lang="en-AU" dirty="0">
                <a:effectLst>
                  <a:outerShdw blurRad="38100" dist="38100" dir="2700000" algn="tl">
                    <a:srgbClr val="000000">
                      <a:alpha val="43137"/>
                    </a:srgbClr>
                  </a:outerShdw>
                </a:effectLst>
              </a:rPr>
              <a:t>there’s a sense of accomplishment. You might be craving time for yourself, work life balance, organisation – often we're unaware of the craving.</a:t>
            </a:r>
          </a:p>
          <a:p>
            <a:endParaRPr lang="en-AU" dirty="0">
              <a:effectLst>
                <a:outerShdw blurRad="38100" dist="38100" dir="2700000" algn="tl">
                  <a:srgbClr val="000000">
                    <a:alpha val="43137"/>
                  </a:srgbClr>
                </a:outerShdw>
              </a:effectLst>
            </a:endParaRPr>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16</a:t>
            </a:fld>
            <a:endParaRPr lang="en-AU"/>
          </a:p>
        </p:txBody>
      </p:sp>
    </p:spTree>
    <p:extLst>
      <p:ext uri="{BB962C8B-B14F-4D97-AF65-F5344CB8AC3E}">
        <p14:creationId xmlns:p14="http://schemas.microsoft.com/office/powerpoint/2010/main" val="239101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for our little rat friend the cue or trigger was the sound</a:t>
            </a:r>
            <a:r>
              <a:rPr lang="en-AU" baseline="0" dirty="0" smtClean="0"/>
              <a:t> of the click and the opening of the partition, the routine was to wander the maze in search of the reward – chocolate, the craving, probably food – no idea how long it had been since he was fed! </a:t>
            </a:r>
          </a:p>
          <a:p>
            <a:endParaRPr lang="en-AU" baseline="0" dirty="0" smtClean="0"/>
          </a:p>
          <a:p>
            <a:r>
              <a:rPr lang="en-AU" baseline="0" dirty="0" smtClean="0"/>
              <a:t>So let’s move on from rats to humans.</a:t>
            </a:r>
          </a:p>
          <a:p>
            <a:endParaRPr lang="en-AU" baseline="0" dirty="0" smtClean="0"/>
          </a:p>
          <a:p>
            <a:r>
              <a:rPr lang="en-AU" baseline="0" dirty="0" smtClean="0"/>
              <a:t>Who here likes to go for a regular run?  </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17</a:t>
            </a:fld>
            <a:endParaRPr lang="en-AU"/>
          </a:p>
        </p:txBody>
      </p:sp>
    </p:spTree>
    <p:extLst>
      <p:ext uri="{BB962C8B-B14F-4D97-AF65-F5344CB8AC3E}">
        <p14:creationId xmlns:p14="http://schemas.microsoft.com/office/powerpoint/2010/main" val="4983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your cue might be grabbing your running</a:t>
            </a:r>
            <a:r>
              <a:rPr lang="en-AU" baseline="0" dirty="0" smtClean="0"/>
              <a:t> shoes or a particular time of day, you go for the run and how do you feel afterwards? </a:t>
            </a:r>
          </a:p>
          <a:p>
            <a:r>
              <a:rPr lang="en-AU" baseline="0" dirty="0" smtClean="0"/>
              <a:t>I don’t like running but I LOVE the feeling afterwards and now I have a running app I’m getting hooked on personal bests.</a:t>
            </a:r>
          </a:p>
          <a:p>
            <a:r>
              <a:rPr lang="en-AU" baseline="0" dirty="0" smtClean="0"/>
              <a:t>The reward could be how energised you feel, doing a personal best, winning a competition, raising money </a:t>
            </a:r>
          </a:p>
          <a:p>
            <a:r>
              <a:rPr lang="en-AU" baseline="0" dirty="0" smtClean="0"/>
              <a:t>The craving could be a number of things – what the run does for you, time out, completion of fitness goals.</a:t>
            </a:r>
          </a:p>
          <a:p>
            <a:endParaRPr lang="en-AU" baseline="0" dirty="0" smtClean="0"/>
          </a:p>
          <a:p>
            <a:r>
              <a:rPr lang="en-AU" baseline="0" dirty="0" smtClean="0"/>
              <a:t>Time to progress to study-based habits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18</a:t>
            </a:fld>
            <a:endParaRPr lang="en-AU"/>
          </a:p>
        </p:txBody>
      </p:sp>
    </p:spTree>
    <p:extLst>
      <p:ext uri="{BB962C8B-B14F-4D97-AF65-F5344CB8AC3E}">
        <p14:creationId xmlns:p14="http://schemas.microsoft.com/office/powerpoint/2010/main" val="408320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are some of the ineffective habits or repetitive behaviours we get into at</a:t>
            </a:r>
            <a:r>
              <a:rPr lang="en-AU" baseline="0" dirty="0" smtClean="0"/>
              <a:t> work that don’t help us with our effectiveness? </a:t>
            </a:r>
          </a:p>
          <a:p>
            <a:endParaRPr lang="en-AU" baseline="0" dirty="0" smtClean="0"/>
          </a:p>
          <a:p>
            <a:r>
              <a:rPr lang="en-AU" baseline="0" dirty="0" smtClean="0"/>
              <a:t>Elicit and scribe</a:t>
            </a:r>
            <a:r>
              <a:rPr lang="en-AU" dirty="0" smtClean="0"/>
              <a:t> </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19</a:t>
            </a:fld>
            <a:endParaRPr lang="en-AU"/>
          </a:p>
        </p:txBody>
      </p:sp>
    </p:spTree>
    <p:extLst>
      <p:ext uri="{BB962C8B-B14F-4D97-AF65-F5344CB8AC3E}">
        <p14:creationId xmlns:p14="http://schemas.microsoft.com/office/powerpoint/2010/main" val="124470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Is this you??</a:t>
            </a:r>
          </a:p>
          <a:p>
            <a:endParaRPr lang="en-AU" baseline="0" dirty="0" smtClean="0"/>
          </a:p>
          <a:p>
            <a:r>
              <a:rPr lang="en-AU" baseline="0" dirty="0" smtClean="0"/>
              <a:t>How many of you suffer from bad cases of distractions when you are in class or trying to study?</a:t>
            </a:r>
          </a:p>
        </p:txBody>
      </p:sp>
      <p:sp>
        <p:nvSpPr>
          <p:cNvPr id="4" name="Slide Number Placeholder 3"/>
          <p:cNvSpPr>
            <a:spLocks noGrp="1"/>
          </p:cNvSpPr>
          <p:nvPr>
            <p:ph type="sldNum" sz="quarter" idx="10"/>
          </p:nvPr>
        </p:nvSpPr>
        <p:spPr/>
        <p:txBody>
          <a:bodyPr/>
          <a:lstStyle/>
          <a:p>
            <a:fld id="{B536D067-22AE-42CA-83D2-ADB6CF48B216}" type="slidenum">
              <a:rPr lang="en-AU" smtClean="0"/>
              <a:t>20</a:t>
            </a:fld>
            <a:endParaRPr lang="en-AU"/>
          </a:p>
        </p:txBody>
      </p:sp>
    </p:spTree>
    <p:extLst>
      <p:ext uri="{BB962C8B-B14F-4D97-AF65-F5344CB8AC3E}">
        <p14:creationId xmlns:p14="http://schemas.microsoft.com/office/powerpoint/2010/main" val="292698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36D067-22AE-42CA-83D2-ADB6CF48B216}" type="slidenum">
              <a:rPr lang="en-AU" smtClean="0"/>
              <a:t>3</a:t>
            </a:fld>
            <a:endParaRPr lang="en-AU"/>
          </a:p>
        </p:txBody>
      </p:sp>
    </p:spTree>
    <p:extLst>
      <p:ext uri="{BB962C8B-B14F-4D97-AF65-F5344CB8AC3E}">
        <p14:creationId xmlns:p14="http://schemas.microsoft.com/office/powerpoint/2010/main" val="3649345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21</a:t>
            </a:fld>
            <a:endParaRPr lang="en-AU"/>
          </a:p>
        </p:txBody>
      </p:sp>
    </p:spTree>
    <p:extLst>
      <p:ext uri="{BB962C8B-B14F-4D97-AF65-F5344CB8AC3E}">
        <p14:creationId xmlns:p14="http://schemas.microsoft.com/office/powerpoint/2010/main" val="2207828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you’re busily working on a really important piece</a:t>
            </a:r>
            <a:r>
              <a:rPr lang="en-AU" baseline="0" dirty="0" smtClean="0"/>
              <a:t> of work and that little box pops up in the corner – what do you do?</a:t>
            </a:r>
          </a:p>
          <a:p>
            <a:endParaRPr lang="en-AU" baseline="0" dirty="0" smtClean="0"/>
          </a:p>
          <a:p>
            <a:r>
              <a:rPr lang="en-AU" baseline="0" dirty="0" smtClean="0"/>
              <a:t>How many of you can easily ignore it regardless of who it’s from and what the subject title is?</a:t>
            </a:r>
          </a:p>
          <a:p>
            <a:r>
              <a:rPr lang="en-AU" baseline="0" dirty="0" smtClean="0"/>
              <a:t>How many of you have it turned off?</a:t>
            </a:r>
          </a:p>
          <a:p>
            <a:r>
              <a:rPr lang="en-AU" baseline="0" dirty="0" smtClean="0"/>
              <a:t>How many of you secretly enjoy this little diversion?</a:t>
            </a:r>
          </a:p>
          <a:p>
            <a:endParaRPr lang="en-AU" baseline="0" dirty="0" smtClean="0"/>
          </a:p>
          <a:p>
            <a:r>
              <a:rPr lang="en-AU" baseline="0" dirty="0" smtClean="0"/>
              <a:t>It’s perfectly normal – there’s a part of our brain that is continually scanning for novelty and distraction </a:t>
            </a:r>
          </a:p>
          <a:p>
            <a:endParaRPr lang="en-AU" baseline="0" dirty="0" smtClean="0"/>
          </a:p>
          <a:p>
            <a:r>
              <a:rPr lang="en-AU" baseline="0" dirty="0" smtClean="0"/>
              <a:t>So lets say this has formed into a habit and let’s look at it from the habit loop perspective.</a:t>
            </a:r>
          </a:p>
          <a:p>
            <a:endParaRPr lang="en-AU" baseline="0" dirty="0" smtClean="0"/>
          </a:p>
          <a:p>
            <a:r>
              <a:rPr lang="en-AU" baseline="0" dirty="0" smtClean="0"/>
              <a:t>Can you remember the 3 elements of the loops</a:t>
            </a:r>
          </a:p>
          <a:p>
            <a:r>
              <a:rPr lang="en-AU" baseline="0" dirty="0" smtClean="0"/>
              <a:t>Cue/trigger</a:t>
            </a:r>
          </a:p>
          <a:p>
            <a:r>
              <a:rPr lang="en-AU" baseline="0" dirty="0" smtClean="0"/>
              <a:t>Routine</a:t>
            </a:r>
          </a:p>
          <a:p>
            <a:r>
              <a:rPr lang="en-AU" baseline="0" dirty="0" smtClean="0"/>
              <a:t>Reward</a:t>
            </a:r>
          </a:p>
          <a:p>
            <a:r>
              <a:rPr lang="en-AU" baseline="0" dirty="0" smtClean="0"/>
              <a:t>Foundation of craving </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22</a:t>
            </a:fld>
            <a:endParaRPr lang="en-AU"/>
          </a:p>
        </p:txBody>
      </p:sp>
    </p:spTree>
    <p:extLst>
      <p:ext uri="{BB962C8B-B14F-4D97-AF65-F5344CB8AC3E}">
        <p14:creationId xmlns:p14="http://schemas.microsoft.com/office/powerpoint/2010/main" val="79897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 little box or sound appearing</a:t>
            </a:r>
            <a:r>
              <a:rPr lang="en-AU" baseline="0" dirty="0" smtClean="0"/>
              <a:t> is the cue and choosing to open rather than ignore is the routine or behaviour. </a:t>
            </a:r>
          </a:p>
          <a:p>
            <a:endParaRPr lang="en-AU" baseline="0" dirty="0" smtClean="0"/>
          </a:p>
          <a:p>
            <a:r>
              <a:rPr lang="en-AU" baseline="0" dirty="0" smtClean="0"/>
              <a:t>The reward may be that you’ve cleared it from your screen and therefore it’s a sense of accomplishment or that you’ve satisfied your curiosity and given your brain a little hit and got a little dose of dopamine which is our happy hormone.</a:t>
            </a:r>
          </a:p>
          <a:p>
            <a:endParaRPr lang="en-AU" baseline="0" dirty="0" smtClean="0"/>
          </a:p>
          <a:p>
            <a:r>
              <a:rPr lang="en-AU" baseline="0" dirty="0" smtClean="0"/>
              <a:t>What might you be craving?</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23</a:t>
            </a:fld>
            <a:endParaRPr lang="en-AU"/>
          </a:p>
        </p:txBody>
      </p:sp>
    </p:spTree>
    <p:extLst>
      <p:ext uri="{BB962C8B-B14F-4D97-AF65-F5344CB8AC3E}">
        <p14:creationId xmlns:p14="http://schemas.microsoft.com/office/powerpoint/2010/main" val="3818078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new study from MIT in 2012 showed that the executive</a:t>
            </a:r>
            <a:r>
              <a:rPr lang="en-AU" baseline="0" dirty="0" smtClean="0"/>
              <a:t> planning centre of our brain doesn’t relinquish all control of habits as previously thought. </a:t>
            </a:r>
            <a:r>
              <a:rPr lang="en-AU" dirty="0" smtClean="0"/>
              <a:t>It shows that though habits may be deeply ingrained, the brain’s planning centres can shut them off</a:t>
            </a:r>
            <a:r>
              <a:rPr lang="en-AU" baseline="0" dirty="0" smtClean="0"/>
              <a:t> so there is light at the end of the tunnel. </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24</a:t>
            </a:fld>
            <a:endParaRPr lang="en-AU"/>
          </a:p>
        </p:txBody>
      </p:sp>
    </p:spTree>
    <p:extLst>
      <p:ext uri="{BB962C8B-B14F-4D97-AF65-F5344CB8AC3E}">
        <p14:creationId xmlns:p14="http://schemas.microsoft.com/office/powerpoint/2010/main" val="167694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unless you deliberately fight a habit - unless you find new routines - the pattern will unfold automatically.</a:t>
            </a:r>
          </a:p>
          <a:p>
            <a:endParaRPr lang="en-AU" dirty="0"/>
          </a:p>
          <a:p>
            <a:r>
              <a:rPr lang="en-AU" dirty="0"/>
              <a:t>Let’s revisit our 3 step habit loop and see where we can interrupt or change the pattern to help us change our habit.</a:t>
            </a:r>
          </a:p>
          <a:p>
            <a:endParaRPr lang="en-AU" dirty="0"/>
          </a:p>
          <a:p>
            <a:r>
              <a:rPr lang="en-AU" dirty="0"/>
              <a:t> </a:t>
            </a:r>
          </a:p>
          <a:p>
            <a:endParaRPr lang="en-AU" b="1" dirty="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25</a:t>
            </a:fld>
            <a:endParaRPr lang="en-AU"/>
          </a:p>
        </p:txBody>
      </p:sp>
    </p:spTree>
    <p:extLst>
      <p:ext uri="{BB962C8B-B14F-4D97-AF65-F5344CB8AC3E}">
        <p14:creationId xmlns:p14="http://schemas.microsoft.com/office/powerpoint/2010/main" val="3766895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often when we try to change an existing habit we just say,</a:t>
            </a:r>
            <a:r>
              <a:rPr lang="en-AU" baseline="0" dirty="0" smtClean="0"/>
              <a:t> from tomorrow I’m going to stop. There’s no rational analysis, no understanding of how our brain has been carving these deep neural pathways and so we set ourselves up for failure. </a:t>
            </a:r>
          </a:p>
          <a:p>
            <a:endParaRPr lang="en-AU" baseline="0" dirty="0" smtClean="0"/>
          </a:p>
          <a:p>
            <a:r>
              <a:rPr lang="en-AU" baseline="0" dirty="0" smtClean="0"/>
              <a:t>Now we have the knowledge we can make the changes.</a:t>
            </a:r>
          </a:p>
          <a:p>
            <a:endParaRPr lang="en-AU" baseline="0" dirty="0" smtClean="0"/>
          </a:p>
          <a:p>
            <a:r>
              <a:rPr lang="en-AU" baseline="0" dirty="0" smtClean="0"/>
              <a:t>Let’s delve a little deeper into the habit loop</a:t>
            </a:r>
          </a:p>
          <a:p>
            <a:endParaRPr lang="en-AU" baseline="0" dirty="0" smtClean="0"/>
          </a:p>
          <a:p>
            <a:r>
              <a:rPr lang="en-AU" baseline="0" dirty="0" smtClean="0"/>
              <a:t>(Watch video-Optional)</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26</a:t>
            </a:fld>
            <a:endParaRPr lang="en-AU"/>
          </a:p>
        </p:txBody>
      </p:sp>
    </p:spTree>
    <p:extLst>
      <p:ext uri="{BB962C8B-B14F-4D97-AF65-F5344CB8AC3E}">
        <p14:creationId xmlns:p14="http://schemas.microsoft.com/office/powerpoint/2010/main" val="2062869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Step 1 with the cue is to ask yourself</a:t>
            </a:r>
            <a:endParaRPr lang="en-AU" b="0" dirty="0" smtClean="0"/>
          </a:p>
          <a:p>
            <a:r>
              <a:rPr lang="en-AU" b="0" dirty="0" smtClean="0"/>
              <a:t>What time is it</a:t>
            </a:r>
          </a:p>
          <a:p>
            <a:r>
              <a:rPr lang="en-AU" b="0" dirty="0" smtClean="0"/>
              <a:t>Where am I</a:t>
            </a:r>
          </a:p>
          <a:p>
            <a:r>
              <a:rPr lang="en-AU" b="0" dirty="0" smtClean="0"/>
              <a:t>Who am I with</a:t>
            </a:r>
          </a:p>
          <a:p>
            <a:r>
              <a:rPr lang="en-AU" b="0" dirty="0" smtClean="0"/>
              <a:t>What was I just doing </a:t>
            </a:r>
          </a:p>
          <a:p>
            <a:r>
              <a:rPr lang="en-AU" b="0" dirty="0" smtClean="0"/>
              <a:t>How am I feeling</a:t>
            </a:r>
          </a:p>
          <a:p>
            <a:endParaRPr lang="en-AU" baseline="0" dirty="0" smtClean="0"/>
          </a:p>
          <a:p>
            <a:r>
              <a:rPr lang="en-AU" b="1" baseline="0" dirty="0" smtClean="0"/>
              <a:t>Step 2 </a:t>
            </a:r>
            <a:endParaRPr lang="en-AU" b="0" baseline="0" dirty="0" smtClean="0"/>
          </a:p>
          <a:p>
            <a:r>
              <a:rPr lang="en-AU" b="0" baseline="0" dirty="0" smtClean="0"/>
              <a:t>What is it I’m really craving? Was it the cookie?</a:t>
            </a:r>
            <a:endParaRPr lang="en-AU" baseline="0" dirty="0" smtClean="0"/>
          </a:p>
          <a:p>
            <a:r>
              <a:rPr lang="en-AU" b="1" baseline="0" dirty="0" smtClean="0"/>
              <a:t>Step 3</a:t>
            </a:r>
          </a:p>
          <a:p>
            <a:r>
              <a:rPr lang="en-AU" b="0" baseline="0" dirty="0" smtClean="0"/>
              <a:t>What is my reward?</a:t>
            </a:r>
          </a:p>
          <a:p>
            <a:r>
              <a:rPr lang="en-AU" b="1" baseline="0" dirty="0" smtClean="0"/>
              <a:t> </a:t>
            </a:r>
            <a:endParaRPr lang="en-AU" b="1" dirty="0"/>
          </a:p>
        </p:txBody>
      </p:sp>
      <p:sp>
        <p:nvSpPr>
          <p:cNvPr id="4" name="Slide Number Placeholder 3"/>
          <p:cNvSpPr>
            <a:spLocks noGrp="1"/>
          </p:cNvSpPr>
          <p:nvPr>
            <p:ph type="sldNum" sz="quarter" idx="10"/>
          </p:nvPr>
        </p:nvSpPr>
        <p:spPr/>
        <p:txBody>
          <a:bodyPr/>
          <a:lstStyle/>
          <a:p>
            <a:fld id="{B536D067-22AE-42CA-83D2-ADB6CF48B216}" type="slidenum">
              <a:rPr lang="en-AU" smtClean="0"/>
              <a:t>27</a:t>
            </a:fld>
            <a:endParaRPr lang="en-AU"/>
          </a:p>
        </p:txBody>
      </p:sp>
    </p:spTree>
    <p:extLst>
      <p:ext uri="{BB962C8B-B14F-4D97-AF65-F5344CB8AC3E}">
        <p14:creationId xmlns:p14="http://schemas.microsoft.com/office/powerpoint/2010/main" val="1712362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we’ve identified that the routine is opening</a:t>
            </a:r>
            <a:r>
              <a:rPr lang="en-AU" baseline="0" dirty="0" smtClean="0"/>
              <a:t> up our mail to satisfy our curiosity. In order to change the routine it helps to question our craving. What choices do we have?</a:t>
            </a:r>
          </a:p>
          <a:p>
            <a:endParaRPr lang="en-AU" baseline="0" dirty="0" smtClean="0"/>
          </a:p>
          <a:p>
            <a:r>
              <a:rPr lang="en-AU" baseline="0" dirty="0" smtClean="0"/>
              <a:t>We could turn the email notification system off and remove the distraction which is what I do because I’m just too nosey. My business associate leaves it on and uses it as an opportunity to practise her willpower and says </a:t>
            </a:r>
            <a:r>
              <a:rPr lang="en-AU" i="1" baseline="0" dirty="0" smtClean="0"/>
              <a:t>“oh how interesting, another email and a little hit of dopamine, I’m in charge and will deal with it later” </a:t>
            </a:r>
          </a:p>
          <a:p>
            <a:endParaRPr lang="en-AU" i="0" baseline="0" dirty="0" smtClean="0"/>
          </a:p>
          <a:p>
            <a:r>
              <a:rPr lang="en-AU" i="0" baseline="0" dirty="0" smtClean="0"/>
              <a:t>We could schedule a time for when we’ll open up the emails – we’ll cover this a little later and it’s all part of increasing our productivity, so we still get to satisfy our curiosity AND deploy our skills of delayed gratification!</a:t>
            </a:r>
          </a:p>
          <a:p>
            <a:endParaRPr lang="en-AU" i="1" baseline="0" dirty="0" smtClean="0"/>
          </a:p>
          <a:p>
            <a:endParaRPr lang="en-AU" baseline="0" dirty="0" smtClean="0"/>
          </a:p>
        </p:txBody>
      </p:sp>
      <p:sp>
        <p:nvSpPr>
          <p:cNvPr id="4" name="Slide Number Placeholder 3"/>
          <p:cNvSpPr>
            <a:spLocks noGrp="1"/>
          </p:cNvSpPr>
          <p:nvPr>
            <p:ph type="sldNum" sz="quarter" idx="10"/>
          </p:nvPr>
        </p:nvSpPr>
        <p:spPr/>
        <p:txBody>
          <a:bodyPr/>
          <a:lstStyle/>
          <a:p>
            <a:fld id="{B536D067-22AE-42CA-83D2-ADB6CF48B216}" type="slidenum">
              <a:rPr lang="en-AU" smtClean="0"/>
              <a:t>28</a:t>
            </a:fld>
            <a:endParaRPr lang="en-AU"/>
          </a:p>
        </p:txBody>
      </p:sp>
    </p:spTree>
    <p:extLst>
      <p:ext uri="{BB962C8B-B14F-4D97-AF65-F5344CB8AC3E}">
        <p14:creationId xmlns:p14="http://schemas.microsoft.com/office/powerpoint/2010/main" val="3818078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how do we go about creating new habits?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29</a:t>
            </a:fld>
            <a:endParaRPr lang="en-AU"/>
          </a:p>
        </p:txBody>
      </p:sp>
    </p:spTree>
    <p:extLst>
      <p:ext uri="{BB962C8B-B14F-4D97-AF65-F5344CB8AC3E}">
        <p14:creationId xmlns:p14="http://schemas.microsoft.com/office/powerpoint/2010/main" val="206286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30</a:t>
            </a:fld>
            <a:endParaRPr lang="en-AU"/>
          </a:p>
        </p:txBody>
      </p:sp>
    </p:spTree>
    <p:extLst>
      <p:ext uri="{BB962C8B-B14F-4D97-AF65-F5344CB8AC3E}">
        <p14:creationId xmlns:p14="http://schemas.microsoft.com/office/powerpoint/2010/main" val="38530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question therefore is – if we are spending almost half of our time in habit mode - what are our habits doing for us? What results are our habits delivering, the results we are seeking? Are they taking us towards where we want to go or are they like stealth experts that sneak up upon us unknowingly and spookily hijack our day? </a:t>
            </a:r>
          </a:p>
          <a:p>
            <a:r>
              <a:rPr lang="en-AU" dirty="0"/>
              <a:t> </a:t>
            </a:r>
          </a:p>
          <a:p>
            <a:r>
              <a:rPr lang="en-AU" dirty="0"/>
              <a:t>Are our current habits acting more like kryptonite than superpowers? Therein lies the answer to much of our success as emerging and future leaders.</a:t>
            </a:r>
          </a:p>
        </p:txBody>
      </p:sp>
      <p:sp>
        <p:nvSpPr>
          <p:cNvPr id="4" name="Slide Number Placeholder 3"/>
          <p:cNvSpPr>
            <a:spLocks noGrp="1"/>
          </p:cNvSpPr>
          <p:nvPr>
            <p:ph type="sldNum" sz="quarter" idx="10"/>
          </p:nvPr>
        </p:nvSpPr>
        <p:spPr/>
        <p:txBody>
          <a:bodyPr/>
          <a:lstStyle/>
          <a:p>
            <a:fld id="{B536D067-22AE-42CA-83D2-ADB6CF48B216}" type="slidenum">
              <a:rPr lang="en-AU" smtClean="0"/>
              <a:t>4</a:t>
            </a:fld>
            <a:endParaRPr lang="en-AU"/>
          </a:p>
        </p:txBody>
      </p:sp>
    </p:spTree>
    <p:extLst>
      <p:ext uri="{BB962C8B-B14F-4D97-AF65-F5344CB8AC3E}">
        <p14:creationId xmlns:p14="http://schemas.microsoft.com/office/powerpoint/2010/main" val="1932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31</a:t>
            </a:fld>
            <a:endParaRPr lang="en-AU"/>
          </a:p>
        </p:txBody>
      </p:sp>
    </p:spTree>
    <p:extLst>
      <p:ext uri="{BB962C8B-B14F-4D97-AF65-F5344CB8AC3E}">
        <p14:creationId xmlns:p14="http://schemas.microsoft.com/office/powerpoint/2010/main" val="2528666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32</a:t>
            </a:fld>
            <a:endParaRPr lang="en-AU"/>
          </a:p>
        </p:txBody>
      </p:sp>
    </p:spTree>
    <p:extLst>
      <p:ext uri="{BB962C8B-B14F-4D97-AF65-F5344CB8AC3E}">
        <p14:creationId xmlns:p14="http://schemas.microsoft.com/office/powerpoint/2010/main" val="16318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6D067-22AE-42CA-83D2-ADB6CF48B216}" type="slidenum">
              <a:rPr lang="en-AU" smtClean="0"/>
              <a:t>5</a:t>
            </a:fld>
            <a:endParaRPr lang="en-AU"/>
          </a:p>
        </p:txBody>
      </p:sp>
    </p:spTree>
    <p:extLst>
      <p:ext uri="{BB962C8B-B14F-4D97-AF65-F5344CB8AC3E}">
        <p14:creationId xmlns:p14="http://schemas.microsoft.com/office/powerpoint/2010/main" val="241010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start off with a little fun exploring personal habits – one’s that really push your buttons</a:t>
            </a:r>
            <a:r>
              <a:rPr lang="en-AU" dirty="0" smtClean="0"/>
              <a:t>! </a:t>
            </a:r>
            <a:r>
              <a:rPr lang="en-AU" dirty="0"/>
              <a:t>W</a:t>
            </a:r>
            <a:r>
              <a:rPr lang="en-AU" dirty="0" smtClean="0"/>
              <a:t>rite </a:t>
            </a:r>
            <a:r>
              <a:rPr lang="en-AU" dirty="0"/>
              <a:t>down the top five most annoying habits of the people you </a:t>
            </a:r>
            <a:r>
              <a:rPr lang="en-AU" dirty="0" smtClean="0"/>
              <a:t>love</a:t>
            </a:r>
            <a:r>
              <a:rPr lang="en-AU" baseline="0" dirty="0" smtClean="0"/>
              <a:t> that you wish you could wave a magic wand and just make them disappear! (The habit…not the person)</a:t>
            </a:r>
            <a:endParaRPr lang="en-AU" dirty="0"/>
          </a:p>
          <a:p>
            <a:endParaRPr lang="en-AU" dirty="0"/>
          </a:p>
          <a:p>
            <a:endParaRPr lang="en-AU" dirty="0"/>
          </a:p>
          <a:p>
            <a:r>
              <a:rPr lang="en-AU" dirty="0"/>
              <a:t> </a:t>
            </a:r>
          </a:p>
        </p:txBody>
      </p:sp>
      <p:sp>
        <p:nvSpPr>
          <p:cNvPr id="4" name="Slide Number Placeholder 3"/>
          <p:cNvSpPr>
            <a:spLocks noGrp="1"/>
          </p:cNvSpPr>
          <p:nvPr>
            <p:ph type="sldNum" sz="quarter" idx="10"/>
          </p:nvPr>
        </p:nvSpPr>
        <p:spPr/>
        <p:txBody>
          <a:bodyPr/>
          <a:lstStyle/>
          <a:p>
            <a:fld id="{B536D067-22AE-42CA-83D2-ADB6CF48B216}" type="slidenum">
              <a:rPr lang="en-AU" smtClean="0"/>
              <a:t>6</a:t>
            </a:fld>
            <a:endParaRPr lang="en-AU"/>
          </a:p>
        </p:txBody>
      </p:sp>
    </p:spTree>
    <p:extLst>
      <p:ext uri="{BB962C8B-B14F-4D97-AF65-F5344CB8AC3E}">
        <p14:creationId xmlns:p14="http://schemas.microsoft.com/office/powerpoint/2010/main" val="363164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many tables DIDN’T have this?? </a:t>
            </a:r>
            <a:r>
              <a:rPr lang="en-AU" dirty="0" smtClean="0">
                <a:sym typeface="Wingdings" panose="05000000000000000000" pitchFamily="2" charset="2"/>
              </a:rPr>
              <a:t> </a:t>
            </a:r>
            <a:endParaRPr lang="en-AU" dirty="0">
              <a:sym typeface="Wingdings" panose="05000000000000000000" pitchFamily="2" charset="2"/>
            </a:endParaRPr>
          </a:p>
          <a:p>
            <a:endParaRPr lang="en-AU" dirty="0"/>
          </a:p>
          <a:p>
            <a:r>
              <a:rPr lang="en-AU" dirty="0"/>
              <a:t>How many of you shared habits of other people?</a:t>
            </a:r>
          </a:p>
          <a:p>
            <a:r>
              <a:rPr lang="en-AU" dirty="0"/>
              <a:t>How many of you shared habits of your partners?</a:t>
            </a:r>
          </a:p>
          <a:p>
            <a:r>
              <a:rPr lang="en-AU" dirty="0"/>
              <a:t>How many of you fessed up to your own habits? </a:t>
            </a:r>
          </a:p>
          <a:p>
            <a:endParaRPr lang="en-AU" dirty="0"/>
          </a:p>
          <a:p>
            <a:endParaRPr lang="en-AU" dirty="0" smtClean="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7</a:t>
            </a:fld>
            <a:endParaRPr lang="en-AU"/>
          </a:p>
        </p:txBody>
      </p:sp>
    </p:spTree>
    <p:extLst>
      <p:ext uri="{BB962C8B-B14F-4D97-AF65-F5344CB8AC3E}">
        <p14:creationId xmlns:p14="http://schemas.microsoft.com/office/powerpoint/2010/main" val="407536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According to investigative journalist Charles </a:t>
            </a:r>
            <a:r>
              <a:rPr lang="en-AU" dirty="0" err="1"/>
              <a:t>Duhigg</a:t>
            </a:r>
            <a:r>
              <a:rPr lang="en-AU" dirty="0"/>
              <a:t> and author of ‘The Power of Habit’, “</a:t>
            </a:r>
            <a:r>
              <a:rPr lang="en-AU" i="1" dirty="0"/>
              <a:t>habits are the choices that all of us deliberately make at some point, and then stop thinking about but continue doing, often every day”. </a:t>
            </a:r>
          </a:p>
          <a:p>
            <a:endParaRPr lang="en-AU" i="1" dirty="0"/>
          </a:p>
          <a:p>
            <a:r>
              <a:rPr lang="en-AU" dirty="0"/>
              <a:t>We're often unaware of the point in time that we stop thinking about them and that they have become exactly that – a habit </a:t>
            </a:r>
          </a:p>
          <a:p>
            <a:r>
              <a:rPr lang="en-AU" i="1" dirty="0"/>
              <a:t> </a:t>
            </a:r>
            <a:endParaRPr lang="en-AU" dirty="0"/>
          </a:p>
          <a:p>
            <a:r>
              <a:rPr lang="en-AU" b="1" dirty="0" smtClean="0"/>
              <a:t>The value of a habit is you don’t have to think about it. </a:t>
            </a:r>
            <a:r>
              <a:rPr lang="en-AU" dirty="0" smtClean="0"/>
              <a:t>It frees up your brain to do other things.</a:t>
            </a:r>
            <a:r>
              <a:rPr lang="en-AU" baseline="0" dirty="0" smtClean="0"/>
              <a:t> </a:t>
            </a:r>
            <a:r>
              <a:rPr lang="en-AU" dirty="0"/>
              <a:t>We </a:t>
            </a:r>
            <a:r>
              <a:rPr lang="en-AU" u="sng" dirty="0"/>
              <a:t>need</a:t>
            </a:r>
            <a:r>
              <a:rPr lang="en-AU" dirty="0"/>
              <a:t> habits. Can you imagine having to re-teach yourself each morning how to brush your teeth (many of you are still doing that with your children!) or how to make a packed lunch? You wouldn’t get anywhere and would be overwhelmed. </a:t>
            </a:r>
          </a:p>
          <a:p>
            <a:endParaRPr lang="en-AU" dirty="0"/>
          </a:p>
          <a:p>
            <a:r>
              <a:rPr lang="en-AU" dirty="0"/>
              <a:t>Our brains are efficiency machines and they create habit to save energy. </a:t>
            </a:r>
          </a:p>
          <a:p>
            <a:endParaRPr lang="en-AU" dirty="0"/>
          </a:p>
          <a:p>
            <a:r>
              <a:rPr lang="en-AU" dirty="0"/>
              <a:t>So when it comes to our brains and habits, are they our friend or foe? Are they our kryptonite or our superpower?</a:t>
            </a:r>
          </a:p>
          <a:p>
            <a:endParaRPr lang="en-AU" dirty="0"/>
          </a:p>
          <a:p>
            <a:r>
              <a:rPr lang="en-AU" dirty="0"/>
              <a:t> </a:t>
            </a:r>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932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answer is both. Our brains</a:t>
            </a:r>
            <a:r>
              <a:rPr lang="en-AU" baseline="0" dirty="0" smtClean="0"/>
              <a:t> play the role of both hero and villain because they only understand the concept of habit – they can’t differentiate between good habit and bad habit so </a:t>
            </a:r>
            <a:r>
              <a:rPr lang="en-AU" b="1" dirty="0"/>
              <a:t>whatever we persist in doing will get hardwired into our brains and embedded as habit.</a:t>
            </a:r>
          </a:p>
          <a:p>
            <a:endParaRPr lang="en-AU" dirty="0"/>
          </a:p>
          <a:p>
            <a:r>
              <a:rPr lang="en-AU" dirty="0"/>
              <a:t>I’m going to be focusing on the brain today because that’s the seat of our habits – everything begins with a thought </a:t>
            </a:r>
            <a:endParaRPr lang="en-AU" baseline="0" dirty="0" smtClean="0"/>
          </a:p>
          <a:p>
            <a:endParaRPr lang="en-AU" baseline="0" dirty="0" smtClean="0"/>
          </a:p>
          <a:p>
            <a:r>
              <a:rPr lang="en-AU" baseline="0" dirty="0" smtClean="0"/>
              <a:t>So let’s drill a little deeper into how habit is formed in the brain.</a:t>
            </a:r>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9</a:t>
            </a:fld>
            <a:endParaRPr lang="en-AU"/>
          </a:p>
        </p:txBody>
      </p:sp>
    </p:spTree>
    <p:extLst>
      <p:ext uri="{BB962C8B-B14F-4D97-AF65-F5344CB8AC3E}">
        <p14:creationId xmlns:p14="http://schemas.microsoft.com/office/powerpoint/2010/main" val="34484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939">
              <a:defRPr/>
            </a:pPr>
            <a:r>
              <a:rPr lang="en-AU" dirty="0" smtClean="0"/>
              <a:t>The formation of habit in the brain is a fairly complex</a:t>
            </a:r>
            <a:r>
              <a:rPr lang="en-AU" baseline="0" dirty="0" smtClean="0"/>
              <a:t> process so I’m going to share the most important aspects of the process. Once we understand how habits form then we are well on the way to being able to change them permanently. </a:t>
            </a:r>
            <a:endParaRPr lang="en-AU" dirty="0" smtClean="0"/>
          </a:p>
          <a:p>
            <a:endParaRPr lang="en-AU" dirty="0" smtClean="0"/>
          </a:p>
          <a:p>
            <a:r>
              <a:rPr lang="en-AU" dirty="0" smtClean="0"/>
              <a:t>In our brains we have about 100 billion of these little</a:t>
            </a:r>
            <a:r>
              <a:rPr lang="en-AU" baseline="0" dirty="0" smtClean="0"/>
              <a:t> things called neurons and each neuron is capable of making 10,000 connections with other neurons across a gap called a synapse. Chemicals called neurotransmitters are released whenever we perform an action or learn and we have what we call the firing of a neuron. At any one time we can have around a quadrillion synaptic connections firing off – that’s more connections than there are grains of the sand on the earth or stars in the Milky Way!</a:t>
            </a:r>
          </a:p>
          <a:p>
            <a:endParaRPr lang="en-AU" baseline="0" dirty="0" smtClean="0"/>
          </a:p>
          <a:p>
            <a:r>
              <a:rPr lang="en-AU" baseline="0" dirty="0" smtClean="0"/>
              <a:t>The more this happens, the stronger the connection becomes until, after being repeated so many times, it becomes a habit. </a:t>
            </a:r>
          </a:p>
          <a:p>
            <a:endParaRPr lang="en-AU" baseline="0" dirty="0" smtClean="0"/>
          </a:p>
          <a:p>
            <a:r>
              <a:rPr lang="en-AU" baseline="0" dirty="0" smtClean="0"/>
              <a:t>So how many times are we looking at?</a:t>
            </a:r>
          </a:p>
          <a:p>
            <a:endParaRPr lang="en-AU" baseline="0" dirty="0" smtClean="0"/>
          </a:p>
          <a:p>
            <a:r>
              <a:rPr lang="en-AU" baseline="0" dirty="0" smtClean="0"/>
              <a:t>(Relate back to How to Grow Your Brain)</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536D067-22AE-42CA-83D2-ADB6CF48B216}" type="slidenum">
              <a:rPr lang="en-AU" smtClean="0"/>
              <a:t>10</a:t>
            </a:fld>
            <a:endParaRPr lang="en-AU"/>
          </a:p>
        </p:txBody>
      </p:sp>
    </p:spTree>
    <p:extLst>
      <p:ext uri="{BB962C8B-B14F-4D97-AF65-F5344CB8AC3E}">
        <p14:creationId xmlns:p14="http://schemas.microsoft.com/office/powerpoint/2010/main" val="330788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035127"/>
            <a:ext cx="2376264" cy="782428"/>
          </a:xfrm>
          <a:prstGeom prst="rect">
            <a:avLst/>
          </a:prstGeom>
        </p:spPr>
      </p:pic>
    </p:spTree>
    <p:extLst>
      <p:ext uri="{BB962C8B-B14F-4D97-AF65-F5344CB8AC3E}">
        <p14:creationId xmlns:p14="http://schemas.microsoft.com/office/powerpoint/2010/main" val="566072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smtClean="0"/>
              <a:t>8/02/2017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31702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smtClean="0"/>
              <a:t>8/02/2017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3265872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035127"/>
            <a:ext cx="2376264" cy="782428"/>
          </a:xfrm>
          <a:prstGeom prst="rect">
            <a:avLst/>
          </a:prstGeom>
        </p:spPr>
      </p:pic>
    </p:spTree>
    <p:extLst>
      <p:ext uri="{BB962C8B-B14F-4D97-AF65-F5344CB8AC3E}">
        <p14:creationId xmlns:p14="http://schemas.microsoft.com/office/powerpoint/2010/main" val="7161940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516748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999244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81399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3574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95195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36938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6868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smtClean="0"/>
              <a:t>8/02/2017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36930820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6475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1983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1861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8E8D2-422E-487F-90F5-40D99A793D1D}" type="datetimeFigureOut">
              <a:rPr lang="en-AU" smtClean="0"/>
              <a:t>8/02/2017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3869120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268E8D2-422E-487F-90F5-40D99A793D1D}" type="datetimeFigureOut">
              <a:rPr lang="en-AU" smtClean="0"/>
              <a:t>8/02/2017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2326332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268E8D2-422E-487F-90F5-40D99A793D1D}" type="datetimeFigureOut">
              <a:rPr lang="en-AU" smtClean="0"/>
              <a:t>8/02/2017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184523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268E8D2-422E-487F-90F5-40D99A793D1D}" type="datetimeFigureOut">
              <a:rPr lang="en-AU" smtClean="0"/>
              <a:t>8/02/2017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55460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8E8D2-422E-487F-90F5-40D99A793D1D}" type="datetimeFigureOut">
              <a:rPr lang="en-AU" smtClean="0"/>
              <a:t>8/02/2017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226300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8E8D2-422E-487F-90F5-40D99A793D1D}" type="datetimeFigureOut">
              <a:rPr lang="en-AU" smtClean="0"/>
              <a:t>8/02/2017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270769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8E8D2-422E-487F-90F5-40D99A793D1D}" type="datetimeFigureOut">
              <a:rPr lang="en-AU" smtClean="0"/>
              <a:t>8/02/2017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128F37-1C2E-4A4D-97E7-8C32258006CA}" type="slidenum">
              <a:rPr lang="en-AU" smtClean="0"/>
              <a:t>‹#›</a:t>
            </a:fld>
            <a:endParaRPr lang="en-AU"/>
          </a:p>
        </p:txBody>
      </p:sp>
    </p:spTree>
    <p:extLst>
      <p:ext uri="{BB962C8B-B14F-4D97-AF65-F5344CB8AC3E}">
        <p14:creationId xmlns:p14="http://schemas.microsoft.com/office/powerpoint/2010/main" val="78196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8E8D2-422E-487F-90F5-40D99A793D1D}" type="datetimeFigureOut">
              <a:rPr lang="en-AU" smtClean="0"/>
              <a:t>8/02/2017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28F37-1C2E-4A4D-97E7-8C32258006CA}" type="slidenum">
              <a:rPr lang="en-AU" smtClean="0"/>
              <a:t>‹#›</a:t>
            </a:fld>
            <a:endParaRPr lang="en-AU"/>
          </a:p>
        </p:txBody>
      </p:sp>
    </p:spTree>
    <p:extLst>
      <p:ext uri="{BB962C8B-B14F-4D97-AF65-F5344CB8AC3E}">
        <p14:creationId xmlns:p14="http://schemas.microsoft.com/office/powerpoint/2010/main" val="305364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8E8D2-422E-487F-90F5-40D99A793D1D}" type="datetimeFigureOut">
              <a:rPr lang="en-AU">
                <a:solidFill>
                  <a:prstClr val="black">
                    <a:tint val="75000"/>
                  </a:prstClr>
                </a:solidFill>
              </a:rPr>
              <a:pPr/>
              <a:t>8/02/2017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28F37-1C2E-4A4D-97E7-8C32258006CA}"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10101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Rounded MT Bold" panose="020F07040305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W1eYrhGeffc"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1301" y="1829524"/>
            <a:ext cx="5130479" cy="3139321"/>
          </a:xfrm>
          <a:prstGeom prst="rect">
            <a:avLst/>
          </a:prstGeom>
          <a:noFill/>
        </p:spPr>
        <p:txBody>
          <a:bodyPr wrap="square" rtlCol="0">
            <a:spAutoFit/>
          </a:bodyPr>
          <a:lstStyle/>
          <a:p>
            <a:r>
              <a:rPr lang="en-US" dirty="0" smtClean="0">
                <a:solidFill>
                  <a:schemeClr val="bg1"/>
                </a:solidFill>
              </a:rPr>
              <a:t>PLEASE BEGIN WORKING ON THE “THREE KEY IDEAS” ASSIGNMENT ON PAGE 17 IN YOUR PACKET. </a:t>
            </a:r>
          </a:p>
          <a:p>
            <a:endParaRPr lang="en-US" dirty="0">
              <a:solidFill>
                <a:schemeClr val="bg1"/>
              </a:solidFill>
            </a:endParaRPr>
          </a:p>
          <a:p>
            <a:r>
              <a:rPr lang="en-US" dirty="0">
                <a:solidFill>
                  <a:schemeClr val="bg1"/>
                </a:solidFill>
              </a:rPr>
              <a:t>*DO NOT JUST FOCUS ON THE ARTICLE WE READ.</a:t>
            </a:r>
          </a:p>
          <a:p>
            <a:endParaRPr lang="en-US" dirty="0">
              <a:solidFill>
                <a:schemeClr val="bg1"/>
              </a:solidFill>
            </a:endParaRPr>
          </a:p>
          <a:p>
            <a:r>
              <a:rPr lang="en-US" dirty="0">
                <a:solidFill>
                  <a:schemeClr val="bg1"/>
                </a:solidFill>
              </a:rPr>
              <a:t>YOU SHOULD INCLUDE YOUR THOUGHTS ABOUT ANYTHING WE TALKED ABOUT IN CLASS REGARDING “GROWING YOUR BRAIN.” (NEUROPLASTICITY)</a:t>
            </a:r>
          </a:p>
          <a:p>
            <a:endParaRPr lang="en-US" dirty="0">
              <a:solidFill>
                <a:schemeClr val="bg1"/>
              </a:solidFill>
            </a:endParaRPr>
          </a:p>
          <a:p>
            <a:r>
              <a:rPr lang="en-US" dirty="0">
                <a:solidFill>
                  <a:schemeClr val="bg1"/>
                </a:solidFill>
              </a:rPr>
              <a:t>*BE THOROUGH IN YOUR ANSWERS! ONE SHORT SENTENCE WILL NOT EARN YOU FULL CREDIT! </a:t>
            </a:r>
            <a:r>
              <a:rPr lang="en-US" dirty="0">
                <a:solidFill>
                  <a:schemeClr val="bg1"/>
                </a:solidFill>
                <a:sym typeface="Wingdings" panose="05000000000000000000" pitchFamily="2" charset="2"/>
              </a:rPr>
              <a:t></a:t>
            </a:r>
            <a:endParaRPr lang="en-US" dirty="0">
              <a:solidFill>
                <a:schemeClr val="bg1"/>
              </a:solidFill>
            </a:endParaRPr>
          </a:p>
        </p:txBody>
      </p:sp>
      <p:sp>
        <p:nvSpPr>
          <p:cNvPr id="4" name="TextBox 3"/>
          <p:cNvSpPr txBox="1"/>
          <p:nvPr/>
        </p:nvSpPr>
        <p:spPr>
          <a:xfrm>
            <a:off x="179512" y="3861048"/>
            <a:ext cx="8634276" cy="2677656"/>
          </a:xfrm>
          <a:prstGeom prst="rect">
            <a:avLst/>
          </a:prstGeom>
          <a:noFill/>
        </p:spPr>
        <p:txBody>
          <a:bodyPr wrap="square" rtlCol="0">
            <a:spAutoFit/>
          </a:bodyPr>
          <a:lstStyle/>
          <a:p>
            <a:r>
              <a:rPr lang="en-US" sz="2400" dirty="0" smtClean="0"/>
              <a:t>-Please begin working on the “Three Key Ideas” assignment in your packet (page 17.)</a:t>
            </a:r>
          </a:p>
          <a:p>
            <a:r>
              <a:rPr lang="en-US" sz="2400" dirty="0" smtClean="0"/>
              <a:t>-Do not just include ideas from the article. You should reflect on anything we discussed in class regarding how to “grow your brain” and the concept of neuroplasticity.</a:t>
            </a:r>
          </a:p>
          <a:p>
            <a:r>
              <a:rPr lang="en-US" sz="2400" dirty="0" smtClean="0"/>
              <a:t>-Be thorough in your answers! One short sentence will not earn you full credit. </a:t>
            </a:r>
            <a:r>
              <a:rPr lang="en-US" sz="2400" dirty="0" smtClean="0">
                <a:sym typeface="Wingdings" panose="05000000000000000000" pitchFamily="2" charset="2"/>
              </a:rPr>
              <a:t>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739" y="143215"/>
            <a:ext cx="4743822" cy="3717833"/>
          </a:xfrm>
          <a:prstGeom prst="rect">
            <a:avLst/>
          </a:prstGeom>
        </p:spPr>
      </p:pic>
    </p:spTree>
    <p:extLst>
      <p:ext uri="{BB962C8B-B14F-4D97-AF65-F5344CB8AC3E}">
        <p14:creationId xmlns:p14="http://schemas.microsoft.com/office/powerpoint/2010/main" val="404535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9344"/>
            <a:ext cx="9179987" cy="6887344"/>
          </a:xfrm>
        </p:spPr>
      </p:pic>
    </p:spTree>
    <p:extLst>
      <p:ext uri="{BB962C8B-B14F-4D97-AF65-F5344CB8AC3E}">
        <p14:creationId xmlns:p14="http://schemas.microsoft.com/office/powerpoint/2010/main" val="939295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80512" cy="6885384"/>
          </a:xfrm>
        </p:spPr>
      </p:pic>
      <p:sp>
        <p:nvSpPr>
          <p:cNvPr id="5" name="TextBox 4"/>
          <p:cNvSpPr txBox="1"/>
          <p:nvPr/>
        </p:nvSpPr>
        <p:spPr>
          <a:xfrm>
            <a:off x="107504" y="116632"/>
            <a:ext cx="3816424" cy="6571030"/>
          </a:xfrm>
          <a:prstGeom prst="rect">
            <a:avLst/>
          </a:prstGeom>
          <a:noFill/>
        </p:spPr>
        <p:txBody>
          <a:bodyPr wrap="square" rtlCol="0">
            <a:spAutoFit/>
          </a:bodyPr>
          <a:lstStyle/>
          <a:p>
            <a:r>
              <a:rPr lang="en-AU" sz="5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“What </a:t>
            </a:r>
          </a:p>
          <a:p>
            <a:endParaRPr lang="en-AU"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AU" sz="5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fires </a:t>
            </a:r>
          </a:p>
          <a:p>
            <a:endParaRPr lang="en-AU"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AU" sz="5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together,</a:t>
            </a:r>
          </a:p>
          <a:p>
            <a:endParaRPr lang="en-AU"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AU" sz="5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wires </a:t>
            </a:r>
          </a:p>
          <a:p>
            <a:endParaRPr lang="en-AU"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AU" sz="5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together”</a:t>
            </a:r>
          </a:p>
          <a:p>
            <a:endParaRPr lang="en-AU" sz="43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AU" sz="2800" b="1" dirty="0" err="1" smtClean="0">
                <a:solidFill>
                  <a:schemeClr val="bg1"/>
                </a:solidFill>
                <a:effectLst>
                  <a:outerShdw blurRad="38100" dist="38100" dir="2700000" algn="tl">
                    <a:srgbClr val="000000">
                      <a:alpha val="43137"/>
                    </a:srgbClr>
                  </a:outerShdw>
                </a:effectLst>
                <a:latin typeface="Arial Rounded MT Bold" panose="020F0704030504030204" pitchFamily="34" charset="0"/>
              </a:rPr>
              <a:t>Hebb’s</a:t>
            </a:r>
            <a:r>
              <a:rPr lang="en-AU" sz="28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Law</a:t>
            </a:r>
            <a:endParaRPr lang="en-AU"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5940152" y="3954036"/>
            <a:ext cx="2929007" cy="2862322"/>
          </a:xfrm>
          <a:prstGeom prst="rect">
            <a:avLst/>
          </a:prstGeom>
          <a:noFill/>
        </p:spPr>
        <p:txBody>
          <a:bodyPr wrap="none" rtlCol="0">
            <a:spAutoFit/>
          </a:bodyPr>
          <a:lstStyle/>
          <a:p>
            <a:r>
              <a:rPr lang="en-AU" sz="18000" dirty="0" smtClean="0">
                <a:solidFill>
                  <a:srgbClr val="FF0000"/>
                </a:solidFill>
                <a:latin typeface="Arial Rounded MT Bold" panose="020F0704030504030204" pitchFamily="34" charset="0"/>
              </a:rPr>
              <a:t>66</a:t>
            </a:r>
            <a:endParaRPr lang="en-AU" sz="18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5227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2014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692696"/>
            <a:ext cx="4334041" cy="5544616"/>
          </a:xfrm>
          <a:prstGeom prst="rect">
            <a:avLst/>
          </a:prstGeom>
          <a:ln>
            <a:noFill/>
          </a:ln>
          <a:effectLst>
            <a:softEdge rad="112500"/>
          </a:effectLst>
        </p:spPr>
      </p:pic>
      <p:grpSp>
        <p:nvGrpSpPr>
          <p:cNvPr id="17" name="Group 16"/>
          <p:cNvGrpSpPr/>
          <p:nvPr/>
        </p:nvGrpSpPr>
        <p:grpSpPr>
          <a:xfrm>
            <a:off x="5220072" y="1484784"/>
            <a:ext cx="3572346" cy="4401780"/>
            <a:chOff x="5220072" y="1484784"/>
            <a:chExt cx="3572346" cy="440178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20072" y="1844824"/>
              <a:ext cx="3572346" cy="3173293"/>
            </a:xfrm>
            <a:prstGeom prst="rect">
              <a:avLst/>
            </a:prstGeom>
          </p:spPr>
        </p:pic>
        <p:sp>
          <p:nvSpPr>
            <p:cNvPr id="7" name="TextBox 6"/>
            <p:cNvSpPr txBox="1"/>
            <p:nvPr/>
          </p:nvSpPr>
          <p:spPr>
            <a:xfrm>
              <a:off x="6134337" y="1484784"/>
              <a:ext cx="1794274" cy="369332"/>
            </a:xfrm>
            <a:prstGeom prst="rect">
              <a:avLst/>
            </a:prstGeom>
            <a:noFill/>
          </p:spPr>
          <p:txBody>
            <a:bodyPr wrap="none" rtlCol="0">
              <a:spAutoFit/>
            </a:bodyPr>
            <a:lstStyle/>
            <a:p>
              <a:r>
                <a:rPr lang="en-AU" b="1" dirty="0" smtClean="0">
                  <a:latin typeface="Arial Rounded MT Bold" panose="020F0704030504030204" pitchFamily="34" charset="0"/>
                </a:rPr>
                <a:t>Basal Ganglia </a:t>
              </a:r>
              <a:endParaRPr lang="en-AU" b="1" dirty="0">
                <a:latin typeface="Arial Rounded MT Bold" panose="020F0704030504030204" pitchFamily="34" charset="0"/>
              </a:endParaRPr>
            </a:p>
          </p:txBody>
        </p:sp>
        <p:cxnSp>
          <p:nvCxnSpPr>
            <p:cNvPr id="9" name="Straight Arrow Connector 8"/>
            <p:cNvCxnSpPr>
              <a:stCxn id="7" idx="2"/>
            </p:cNvCxnSpPr>
            <p:nvPr/>
          </p:nvCxnSpPr>
          <p:spPr>
            <a:xfrm flipH="1">
              <a:off x="7016467" y="1854116"/>
              <a:ext cx="15007" cy="17189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64589" y="5517232"/>
              <a:ext cx="1303755" cy="369332"/>
            </a:xfrm>
            <a:prstGeom prst="rect">
              <a:avLst/>
            </a:prstGeom>
            <a:noFill/>
          </p:spPr>
          <p:txBody>
            <a:bodyPr wrap="none" rtlCol="0">
              <a:spAutoFit/>
            </a:bodyPr>
            <a:lstStyle/>
            <a:p>
              <a:r>
                <a:rPr lang="en-AU" b="1" dirty="0" smtClean="0">
                  <a:latin typeface="Arial Rounded MT Bold" panose="020F0704030504030204" pitchFamily="34" charset="0"/>
                </a:rPr>
                <a:t>Amygdala</a:t>
              </a:r>
              <a:endParaRPr lang="en-AU" b="1" dirty="0">
                <a:latin typeface="Arial Rounded MT Bold" panose="020F0704030504030204" pitchFamily="34" charset="0"/>
              </a:endParaRPr>
            </a:p>
          </p:txBody>
        </p:sp>
        <p:cxnSp>
          <p:nvCxnSpPr>
            <p:cNvPr id="11" name="Straight Arrow Connector 10"/>
            <p:cNvCxnSpPr/>
            <p:nvPr/>
          </p:nvCxnSpPr>
          <p:spPr>
            <a:xfrm flipH="1" flipV="1">
              <a:off x="6588224" y="4221088"/>
              <a:ext cx="428244" cy="135527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954746" y="4221088"/>
              <a:ext cx="61721" cy="135527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1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717032"/>
            <a:ext cx="8424936" cy="1143000"/>
          </a:xfrm>
        </p:spPr>
        <p:txBody>
          <a:bodyPr>
            <a:normAutofit/>
          </a:bodyPr>
          <a:lstStyle/>
          <a:p>
            <a:pPr marL="342900" indent="-342900" algn="l">
              <a:buFont typeface="Arial" panose="020B0604020202020204" pitchFamily="34" charset="0"/>
              <a:buChar char="•"/>
            </a:pPr>
            <a:r>
              <a:rPr lang="en-AU" sz="2400" b="1" dirty="0">
                <a:effectLst/>
              </a:rPr>
              <a:t>As each rat learned how to navigate the maze, its mental activity </a:t>
            </a:r>
            <a:r>
              <a:rPr lang="en-AU" sz="2400" b="1" i="1" dirty="0" smtClean="0">
                <a:effectLst/>
              </a:rPr>
              <a:t>decreased</a:t>
            </a:r>
            <a:endParaRPr lang="en-AU"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692696"/>
            <a:ext cx="5610357" cy="2674367"/>
          </a:xfrm>
        </p:spPr>
      </p:pic>
      <p:sp>
        <p:nvSpPr>
          <p:cNvPr id="5" name="Title 1"/>
          <p:cNvSpPr txBox="1">
            <a:spLocks/>
          </p:cNvSpPr>
          <p:nvPr/>
        </p:nvSpPr>
        <p:spPr>
          <a:xfrm>
            <a:off x="467544" y="5022304"/>
            <a:ext cx="84249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pPr marL="342900" indent="-342900" algn="l">
              <a:buFont typeface="Arial" panose="020B0604020202020204" pitchFamily="34" charset="0"/>
              <a:buChar char="•"/>
            </a:pPr>
            <a:r>
              <a:rPr lang="en-AU" sz="2400" b="1" dirty="0">
                <a:effectLst/>
              </a:rPr>
              <a:t>Within a week, </a:t>
            </a:r>
            <a:r>
              <a:rPr lang="en-AU" sz="2400" b="1" dirty="0" smtClean="0">
                <a:effectLst/>
              </a:rPr>
              <a:t>the </a:t>
            </a:r>
            <a:r>
              <a:rPr lang="en-AU" sz="2400" b="1" dirty="0">
                <a:effectLst/>
              </a:rPr>
              <a:t>brain structures related to memory had </a:t>
            </a:r>
            <a:r>
              <a:rPr lang="en-AU" sz="2400" b="1" dirty="0" smtClean="0">
                <a:effectLst/>
              </a:rPr>
              <a:t>quietened, voila – a habit is born </a:t>
            </a:r>
            <a:endParaRPr lang="en-AU" sz="2400" dirty="0"/>
          </a:p>
        </p:txBody>
      </p:sp>
    </p:spTree>
    <p:extLst>
      <p:ext uri="{BB962C8B-B14F-4D97-AF65-F5344CB8AC3E}">
        <p14:creationId xmlns:p14="http://schemas.microsoft.com/office/powerpoint/2010/main" val="40753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86"/>
          <a:stretch/>
        </p:blipFill>
        <p:spPr>
          <a:xfrm>
            <a:off x="4058652" y="0"/>
            <a:ext cx="5085347" cy="6858000"/>
          </a:xfrm>
          <a:prstGeom prst="rect">
            <a:avLst/>
          </a:prstGeom>
        </p:spPr>
      </p:pic>
      <p:sp>
        <p:nvSpPr>
          <p:cNvPr id="2" name="Title 1"/>
          <p:cNvSpPr>
            <a:spLocks noGrp="1"/>
          </p:cNvSpPr>
          <p:nvPr>
            <p:ph type="title"/>
          </p:nvPr>
        </p:nvSpPr>
        <p:spPr>
          <a:xfrm>
            <a:off x="323528" y="2636912"/>
            <a:ext cx="8660596" cy="1143000"/>
          </a:xfrm>
        </p:spPr>
        <p:txBody>
          <a:bodyPr>
            <a:normAutofit/>
          </a:bodyPr>
          <a:lstStyle/>
          <a:p>
            <a:r>
              <a:rPr lang="en-AU" sz="6600" dirty="0" smtClean="0"/>
              <a:t>The Habit Loop</a:t>
            </a:r>
            <a:endParaRPr lang="en-AU" sz="6600" dirty="0"/>
          </a:p>
        </p:txBody>
      </p:sp>
    </p:spTree>
    <p:extLst>
      <p:ext uri="{BB962C8B-B14F-4D97-AF65-F5344CB8AC3E}">
        <p14:creationId xmlns:p14="http://schemas.microsoft.com/office/powerpoint/2010/main" val="208449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 y="-27384"/>
            <a:ext cx="8229600" cy="1143000"/>
          </a:xfrm>
        </p:spPr>
        <p:txBody>
          <a:bodyPr/>
          <a:lstStyle/>
          <a:p>
            <a:pPr algn="l"/>
            <a:r>
              <a:rPr lang="en-AU" dirty="0" smtClean="0"/>
              <a:t>The Habit Loop</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225508"/>
            <a:ext cx="7509989" cy="5632492"/>
          </a:xfrm>
        </p:spPr>
      </p:pic>
      <p:sp>
        <p:nvSpPr>
          <p:cNvPr id="5" name="TextBox 4"/>
          <p:cNvSpPr txBox="1"/>
          <p:nvPr/>
        </p:nvSpPr>
        <p:spPr>
          <a:xfrm>
            <a:off x="3563888" y="4797152"/>
            <a:ext cx="2351926" cy="707886"/>
          </a:xfrm>
          <a:prstGeom prst="rect">
            <a:avLst/>
          </a:prstGeom>
          <a:noFill/>
        </p:spPr>
        <p:txBody>
          <a:bodyPr wrap="none" rtlCol="0">
            <a:spAutoFit/>
          </a:bodyPr>
          <a:lstStyle/>
          <a:p>
            <a:r>
              <a:rPr lang="en-AU" sz="4000" b="1" dirty="0" smtClean="0">
                <a:solidFill>
                  <a:srgbClr val="FF0000"/>
                </a:solidFill>
                <a:effectLst>
                  <a:outerShdw blurRad="38100" dist="38100" dir="2700000" algn="tl">
                    <a:srgbClr val="000000">
                      <a:alpha val="43137"/>
                    </a:srgbClr>
                  </a:outerShdw>
                </a:effectLst>
                <a:latin typeface="AngryChalk" pitchFamily="2" charset="0"/>
              </a:rPr>
              <a:t>CRAVING</a:t>
            </a:r>
            <a:endParaRPr lang="en-AU" sz="4000" b="1" dirty="0">
              <a:solidFill>
                <a:srgbClr val="FF0000"/>
              </a:solidFill>
              <a:effectLst>
                <a:outerShdw blurRad="38100" dist="38100" dir="2700000" algn="tl">
                  <a:srgbClr val="000000">
                    <a:alpha val="43137"/>
                  </a:srgbClr>
                </a:outerShdw>
              </a:effectLst>
              <a:latin typeface="AngryChalk" pitchFamily="2" charset="0"/>
            </a:endParaRPr>
          </a:p>
        </p:txBody>
      </p:sp>
      <p:sp>
        <p:nvSpPr>
          <p:cNvPr id="6" name="TextBox 5"/>
          <p:cNvSpPr txBox="1"/>
          <p:nvPr/>
        </p:nvSpPr>
        <p:spPr>
          <a:xfrm>
            <a:off x="35496" y="6453336"/>
            <a:ext cx="3153427" cy="276999"/>
          </a:xfrm>
          <a:prstGeom prst="rect">
            <a:avLst/>
          </a:prstGeom>
          <a:noFill/>
        </p:spPr>
        <p:txBody>
          <a:bodyPr wrap="none" rtlCol="0">
            <a:spAutoFit/>
          </a:bodyPr>
          <a:lstStyle/>
          <a:p>
            <a:r>
              <a:rPr lang="en-AU" sz="1200" dirty="0" smtClean="0">
                <a:latin typeface="Arial" panose="020B0604020202020204" pitchFamily="34" charset="0"/>
                <a:cs typeface="Arial" panose="020B0604020202020204" pitchFamily="34" charset="0"/>
              </a:rPr>
              <a:t>From the Power of Habit by Charles </a:t>
            </a:r>
            <a:r>
              <a:rPr lang="en-AU" sz="1200" dirty="0" err="1" smtClean="0">
                <a:latin typeface="Arial" panose="020B0604020202020204" pitchFamily="34" charset="0"/>
                <a:cs typeface="Arial" panose="020B0604020202020204" pitchFamily="34" charset="0"/>
              </a:rPr>
              <a:t>Duhigg</a:t>
            </a:r>
            <a:endParaRPr lang="en-AU" sz="1200" dirty="0">
              <a:latin typeface="Arial" panose="020B0604020202020204" pitchFamily="34" charset="0"/>
              <a:cs typeface="Arial" panose="020B0604020202020204" pitchFamily="34" charset="0"/>
            </a:endParaRPr>
          </a:p>
        </p:txBody>
      </p:sp>
      <p:sp>
        <p:nvSpPr>
          <p:cNvPr id="3" name="TextBox 2"/>
          <p:cNvSpPr txBox="1"/>
          <p:nvPr/>
        </p:nvSpPr>
        <p:spPr>
          <a:xfrm>
            <a:off x="755576" y="3573016"/>
            <a:ext cx="742511" cy="830997"/>
          </a:xfrm>
          <a:prstGeom prst="rect">
            <a:avLst/>
          </a:prstGeom>
          <a:noFill/>
        </p:spPr>
        <p:txBody>
          <a:bodyPr wrap="none" rtlCol="0">
            <a:spAutoFit/>
          </a:bodyPr>
          <a:lstStyle/>
          <a:p>
            <a:r>
              <a:rPr lang="en-AU" sz="4800" dirty="0" smtClean="0">
                <a:latin typeface="Arial Rounded MT Bold" panose="020F0704030504030204" pitchFamily="34" charset="0"/>
              </a:rPr>
              <a:t>1.</a:t>
            </a:r>
            <a:endParaRPr lang="en-AU" sz="4800" dirty="0">
              <a:latin typeface="Arial Rounded MT Bold" panose="020F0704030504030204" pitchFamily="34" charset="0"/>
            </a:endParaRPr>
          </a:p>
        </p:txBody>
      </p:sp>
      <p:sp>
        <p:nvSpPr>
          <p:cNvPr id="7" name="TextBox 6"/>
          <p:cNvSpPr txBox="1"/>
          <p:nvPr/>
        </p:nvSpPr>
        <p:spPr>
          <a:xfrm>
            <a:off x="4499992" y="836712"/>
            <a:ext cx="742511" cy="830997"/>
          </a:xfrm>
          <a:prstGeom prst="rect">
            <a:avLst/>
          </a:prstGeom>
          <a:noFill/>
        </p:spPr>
        <p:txBody>
          <a:bodyPr wrap="none" rtlCol="0">
            <a:spAutoFit/>
          </a:bodyPr>
          <a:lstStyle/>
          <a:p>
            <a:r>
              <a:rPr lang="en-AU" sz="4800" dirty="0" smtClean="0">
                <a:latin typeface="Arial Rounded MT Bold" panose="020F0704030504030204" pitchFamily="34" charset="0"/>
              </a:rPr>
              <a:t>2.</a:t>
            </a:r>
            <a:endParaRPr lang="en-AU" sz="4800" dirty="0">
              <a:latin typeface="Arial Rounded MT Bold" panose="020F0704030504030204" pitchFamily="34" charset="0"/>
            </a:endParaRPr>
          </a:p>
        </p:txBody>
      </p:sp>
      <p:sp>
        <p:nvSpPr>
          <p:cNvPr id="8" name="TextBox 7"/>
          <p:cNvSpPr txBox="1"/>
          <p:nvPr/>
        </p:nvSpPr>
        <p:spPr>
          <a:xfrm>
            <a:off x="8356526" y="3731319"/>
            <a:ext cx="742511" cy="830997"/>
          </a:xfrm>
          <a:prstGeom prst="rect">
            <a:avLst/>
          </a:prstGeom>
          <a:noFill/>
        </p:spPr>
        <p:txBody>
          <a:bodyPr wrap="none" rtlCol="0">
            <a:spAutoFit/>
          </a:bodyPr>
          <a:lstStyle/>
          <a:p>
            <a:r>
              <a:rPr lang="en-AU" sz="4800" dirty="0" smtClean="0">
                <a:latin typeface="Arial Rounded MT Bold" panose="020F0704030504030204" pitchFamily="34" charset="0"/>
              </a:rPr>
              <a:t>3.</a:t>
            </a:r>
            <a:endParaRPr lang="en-AU" sz="4800" dirty="0">
              <a:latin typeface="Arial Rounded MT Bold" panose="020F0704030504030204" pitchFamily="34" charset="0"/>
            </a:endParaRPr>
          </a:p>
        </p:txBody>
      </p:sp>
    </p:spTree>
    <p:extLst>
      <p:ext uri="{BB962C8B-B14F-4D97-AF65-F5344CB8AC3E}">
        <p14:creationId xmlns:p14="http://schemas.microsoft.com/office/powerpoint/2010/main" val="19119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404664"/>
            <a:ext cx="5610357" cy="2674367"/>
          </a:xfrm>
        </p:spPr>
      </p:pic>
      <p:pic>
        <p:nvPicPr>
          <p:cNvPr id="6" name="Picture 5" descr="The Power of Habi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212976"/>
            <a:ext cx="5256584" cy="3240360"/>
          </a:xfrm>
          <a:prstGeom prst="rect">
            <a:avLst/>
          </a:prstGeom>
          <a:noFill/>
          <a:ln>
            <a:noFill/>
          </a:ln>
        </p:spPr>
      </p:pic>
      <p:sp>
        <p:nvSpPr>
          <p:cNvPr id="7" name="TextBox 6"/>
          <p:cNvSpPr txBox="1"/>
          <p:nvPr/>
        </p:nvSpPr>
        <p:spPr>
          <a:xfrm>
            <a:off x="35496" y="6453336"/>
            <a:ext cx="3153427" cy="276999"/>
          </a:xfrm>
          <a:prstGeom prst="rect">
            <a:avLst/>
          </a:prstGeom>
          <a:noFill/>
        </p:spPr>
        <p:txBody>
          <a:bodyPr wrap="none" rtlCol="0">
            <a:spAutoFit/>
          </a:bodyPr>
          <a:lstStyle/>
          <a:p>
            <a:r>
              <a:rPr lang="en-AU" sz="1200" dirty="0" smtClean="0">
                <a:latin typeface="Arial" panose="020B0604020202020204" pitchFamily="34" charset="0"/>
                <a:cs typeface="Arial" panose="020B0604020202020204" pitchFamily="34" charset="0"/>
              </a:rPr>
              <a:t>From the Power of Habit by Charles </a:t>
            </a:r>
            <a:r>
              <a:rPr lang="en-AU" sz="1200" dirty="0" err="1" smtClean="0">
                <a:latin typeface="Arial" panose="020B0604020202020204" pitchFamily="34" charset="0"/>
                <a:cs typeface="Arial" panose="020B0604020202020204" pitchFamily="34" charset="0"/>
              </a:rPr>
              <a:t>Duhigg</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806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Habit Loop</a:t>
            </a:r>
            <a:endParaRPr lang="en-AU" dirty="0"/>
          </a:p>
        </p:txBody>
      </p:sp>
      <p:sp>
        <p:nvSpPr>
          <p:cNvPr id="8" name="TextBox 7"/>
          <p:cNvSpPr txBox="1"/>
          <p:nvPr/>
        </p:nvSpPr>
        <p:spPr>
          <a:xfrm>
            <a:off x="35496" y="6453336"/>
            <a:ext cx="3153427" cy="276999"/>
          </a:xfrm>
          <a:prstGeom prst="rect">
            <a:avLst/>
          </a:prstGeom>
          <a:noFill/>
        </p:spPr>
        <p:txBody>
          <a:bodyPr wrap="none" rtlCol="0">
            <a:spAutoFit/>
          </a:bodyPr>
          <a:lstStyle/>
          <a:p>
            <a:r>
              <a:rPr lang="en-AU" sz="1200" dirty="0" smtClean="0">
                <a:latin typeface="Arial" panose="020B0604020202020204" pitchFamily="34" charset="0"/>
                <a:cs typeface="Arial" panose="020B0604020202020204" pitchFamily="34" charset="0"/>
              </a:rPr>
              <a:t>From the Power of Habit by Charles </a:t>
            </a:r>
            <a:r>
              <a:rPr lang="en-AU" sz="1200" dirty="0" err="1" smtClean="0">
                <a:latin typeface="Arial" panose="020B0604020202020204" pitchFamily="34" charset="0"/>
                <a:cs typeface="Arial" panose="020B0604020202020204" pitchFamily="34" charset="0"/>
              </a:rPr>
              <a:t>Duhigg</a:t>
            </a:r>
            <a:endParaRPr lang="en-AU" sz="1200"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1600" y="1844824"/>
            <a:ext cx="7639280" cy="3744416"/>
          </a:xfrm>
        </p:spPr>
      </p:pic>
    </p:spTree>
    <p:extLst>
      <p:ext uri="{BB962C8B-B14F-4D97-AF65-F5344CB8AC3E}">
        <p14:creationId xmlns:p14="http://schemas.microsoft.com/office/powerpoint/2010/main" val="2595252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86"/>
          <a:stretch/>
        </p:blipFill>
        <p:spPr>
          <a:xfrm>
            <a:off x="4058652" y="0"/>
            <a:ext cx="5085347" cy="6858000"/>
          </a:xfrm>
          <a:prstGeom prst="rect">
            <a:avLst/>
          </a:prstGeom>
        </p:spPr>
      </p:pic>
      <p:sp>
        <p:nvSpPr>
          <p:cNvPr id="2" name="Title 1"/>
          <p:cNvSpPr>
            <a:spLocks noGrp="1"/>
          </p:cNvSpPr>
          <p:nvPr>
            <p:ph type="title"/>
          </p:nvPr>
        </p:nvSpPr>
        <p:spPr>
          <a:xfrm>
            <a:off x="251520" y="2420888"/>
            <a:ext cx="8660596" cy="3168352"/>
          </a:xfrm>
        </p:spPr>
        <p:txBody>
          <a:bodyPr>
            <a:normAutofit fontScale="90000"/>
          </a:bodyPr>
          <a:lstStyle/>
          <a:p>
            <a:r>
              <a:rPr lang="en-AU" sz="6600" dirty="0" smtClean="0"/>
              <a:t>Study/School Based Habits</a:t>
            </a:r>
            <a:br>
              <a:rPr lang="en-AU" sz="6600" dirty="0" smtClean="0"/>
            </a:br>
            <a:r>
              <a:rPr lang="en-AU" sz="15600" dirty="0"/>
              <a:t>?</a:t>
            </a:r>
          </a:p>
        </p:txBody>
      </p:sp>
    </p:spTree>
    <p:extLst>
      <p:ext uri="{BB962C8B-B14F-4D97-AF65-F5344CB8AC3E}">
        <p14:creationId xmlns:p14="http://schemas.microsoft.com/office/powerpoint/2010/main" val="125882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76225"/>
            <a:ext cx="4762500" cy="6305550"/>
          </a:xfrm>
          <a:prstGeom prst="rect">
            <a:avLst/>
          </a:prstGeom>
        </p:spPr>
      </p:pic>
    </p:spTree>
    <p:extLst>
      <p:ext uri="{BB962C8B-B14F-4D97-AF65-F5344CB8AC3E}">
        <p14:creationId xmlns:p14="http://schemas.microsoft.com/office/powerpoint/2010/main" val="300077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illtopfamilydental.com/wp-content/uploads/2013/02/young-woman-falling-asleep-at-her-de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09"/>
            <a:ext cx="9144000" cy="688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079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548680"/>
            <a:ext cx="5719365" cy="5719365"/>
          </a:xfrm>
        </p:spPr>
      </p:pic>
    </p:spTree>
    <p:extLst>
      <p:ext uri="{BB962C8B-B14F-4D97-AF65-F5344CB8AC3E}">
        <p14:creationId xmlns:p14="http://schemas.microsoft.com/office/powerpoint/2010/main" val="1809731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4077072"/>
            <a:ext cx="3725472" cy="223224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16632"/>
            <a:ext cx="2771800" cy="33123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943994"/>
            <a:ext cx="3284984" cy="24984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360772"/>
            <a:ext cx="5292080" cy="2824088"/>
          </a:xfrm>
          <a:prstGeom prst="rect">
            <a:avLst/>
          </a:prstGeom>
        </p:spPr>
      </p:pic>
    </p:spTree>
    <p:extLst>
      <p:ext uri="{BB962C8B-B14F-4D97-AF65-F5344CB8AC3E}">
        <p14:creationId xmlns:p14="http://schemas.microsoft.com/office/powerpoint/2010/main" val="192476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Oval 3"/>
          <p:cNvSpPr/>
          <p:nvPr/>
        </p:nvSpPr>
        <p:spPr>
          <a:xfrm>
            <a:off x="3131840" y="2738192"/>
            <a:ext cx="2232248" cy="1800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867" r="6556" b="8538"/>
          <a:stretch/>
        </p:blipFill>
        <p:spPr>
          <a:xfrm>
            <a:off x="-36512" y="318287"/>
            <a:ext cx="9144000" cy="6495089"/>
          </a:xfrm>
          <a:prstGeom prst="rect">
            <a:avLst/>
          </a:prstGeom>
        </p:spPr>
      </p:pic>
      <p:pic>
        <p:nvPicPr>
          <p:cNvPr id="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28516" t="53448" r="13045" b="31860"/>
          <a:stretch/>
        </p:blipFill>
        <p:spPr>
          <a:xfrm>
            <a:off x="179512" y="2276872"/>
            <a:ext cx="3256547" cy="613611"/>
          </a:xfrm>
          <a:ln w="38100">
            <a:solidFill>
              <a:schemeClr val="tx1"/>
            </a:solid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2985322" y="272422"/>
            <a:ext cx="3386878" cy="708306"/>
          </a:xfrm>
          <a:prstGeom prst="rect">
            <a:avLst/>
          </a:prstGeom>
          <a:ln w="38100">
            <a:solidFill>
              <a:schemeClr val="tx1"/>
            </a:solidFill>
          </a:ln>
        </p:spPr>
      </p:pic>
      <p:sp>
        <p:nvSpPr>
          <p:cNvPr id="8" name="TextBox 7"/>
          <p:cNvSpPr txBox="1"/>
          <p:nvPr/>
        </p:nvSpPr>
        <p:spPr>
          <a:xfrm>
            <a:off x="6300192" y="2276872"/>
            <a:ext cx="2464136" cy="646331"/>
          </a:xfrm>
          <a:prstGeom prst="rect">
            <a:avLst/>
          </a:prstGeom>
          <a:solidFill>
            <a:schemeClr val="bg1"/>
          </a:solidFill>
          <a:ln w="38100">
            <a:solidFill>
              <a:schemeClr val="tx1"/>
            </a:solidFill>
          </a:ln>
        </p:spPr>
        <p:txBody>
          <a:bodyPr wrap="none" rtlCol="0">
            <a:spAutoFit/>
          </a:bodyPr>
          <a:lstStyle/>
          <a:p>
            <a:r>
              <a:rPr lang="en-AU" sz="3600" b="1" dirty="0" smtClean="0">
                <a:solidFill>
                  <a:srgbClr val="FF0000"/>
                </a:solidFill>
                <a:latin typeface="Arial Rounded MT Bold" panose="020F0704030504030204" pitchFamily="34" charset="0"/>
              </a:rPr>
              <a:t>Curiosity?</a:t>
            </a:r>
            <a:endParaRPr lang="en-AU" sz="3600" b="1" dirty="0">
              <a:solidFill>
                <a:srgbClr val="FF0000"/>
              </a:solidFill>
              <a:latin typeface="Arial Rounded MT Bold" panose="020F0704030504030204" pitchFamily="34" charset="0"/>
            </a:endParaRPr>
          </a:p>
        </p:txBody>
      </p:sp>
      <p:sp>
        <p:nvSpPr>
          <p:cNvPr id="10" name="TextBox 9"/>
          <p:cNvSpPr txBox="1"/>
          <p:nvPr/>
        </p:nvSpPr>
        <p:spPr>
          <a:xfrm>
            <a:off x="2339752" y="4581128"/>
            <a:ext cx="4639667" cy="1077218"/>
          </a:xfrm>
          <a:prstGeom prst="rect">
            <a:avLst/>
          </a:prstGeom>
          <a:solidFill>
            <a:schemeClr val="bg1"/>
          </a:solidFill>
          <a:ln w="38100">
            <a:solidFill>
              <a:schemeClr val="tx1"/>
            </a:solidFill>
          </a:ln>
        </p:spPr>
        <p:txBody>
          <a:bodyPr wrap="none" rtlCol="0">
            <a:spAutoFit/>
          </a:bodyPr>
          <a:lstStyle/>
          <a:p>
            <a:pPr algn="ctr"/>
            <a:r>
              <a:rPr lang="en-AU" sz="3200" b="1" dirty="0" smtClean="0">
                <a:solidFill>
                  <a:srgbClr val="FF0000"/>
                </a:solidFill>
                <a:latin typeface="Arial Rounded MT Bold" panose="020F0704030504030204" pitchFamily="34" charset="0"/>
              </a:rPr>
              <a:t>Distraction?</a:t>
            </a:r>
          </a:p>
          <a:p>
            <a:pPr algn="ctr"/>
            <a:r>
              <a:rPr lang="en-AU" sz="3200" b="1" dirty="0" smtClean="0">
                <a:solidFill>
                  <a:srgbClr val="FF0000"/>
                </a:solidFill>
                <a:latin typeface="Arial Rounded MT Bold" panose="020F0704030504030204" pitchFamily="34" charset="0"/>
              </a:rPr>
              <a:t>Relief from complexity</a:t>
            </a:r>
            <a:endParaRPr lang="en-AU" sz="3200" b="1"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0887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25824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86"/>
          <a:stretch/>
        </p:blipFill>
        <p:spPr>
          <a:xfrm>
            <a:off x="4058652" y="0"/>
            <a:ext cx="5085347" cy="6858000"/>
          </a:xfrm>
          <a:prstGeom prst="rect">
            <a:avLst/>
          </a:prstGeom>
        </p:spPr>
      </p:pic>
      <p:sp>
        <p:nvSpPr>
          <p:cNvPr id="2" name="Title 1"/>
          <p:cNvSpPr>
            <a:spLocks noGrp="1"/>
          </p:cNvSpPr>
          <p:nvPr>
            <p:ph type="title"/>
          </p:nvPr>
        </p:nvSpPr>
        <p:spPr>
          <a:xfrm>
            <a:off x="323528" y="2934072"/>
            <a:ext cx="8660596" cy="1143000"/>
          </a:xfrm>
        </p:spPr>
        <p:txBody>
          <a:bodyPr>
            <a:normAutofit fontScale="90000"/>
          </a:bodyPr>
          <a:lstStyle/>
          <a:p>
            <a:r>
              <a:rPr lang="en-AU" sz="6600" dirty="0" smtClean="0"/>
              <a:t>Strategies to </a:t>
            </a:r>
            <a:br>
              <a:rPr lang="en-AU" sz="6600" dirty="0" smtClean="0"/>
            </a:br>
            <a:r>
              <a:rPr lang="en-AU" sz="6600" dirty="0" smtClean="0"/>
              <a:t>change existing Habits</a:t>
            </a:r>
            <a:endParaRPr lang="en-AU" sz="6600" dirty="0"/>
          </a:p>
        </p:txBody>
      </p:sp>
    </p:spTree>
    <p:extLst>
      <p:ext uri="{BB962C8B-B14F-4D97-AF65-F5344CB8AC3E}">
        <p14:creationId xmlns:p14="http://schemas.microsoft.com/office/powerpoint/2010/main" val="1936815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86"/>
          <a:stretch/>
        </p:blipFill>
        <p:spPr>
          <a:xfrm>
            <a:off x="4058652" y="0"/>
            <a:ext cx="5085347" cy="6858000"/>
          </a:xfrm>
          <a:prstGeom prst="rect">
            <a:avLst/>
          </a:prstGeom>
          <a:noFill/>
          <a:ln>
            <a:noFill/>
          </a:ln>
        </p:spPr>
      </p:pic>
      <p:sp>
        <p:nvSpPr>
          <p:cNvPr id="2" name="Title 1"/>
          <p:cNvSpPr>
            <a:spLocks noGrp="1"/>
          </p:cNvSpPr>
          <p:nvPr>
            <p:ph type="title"/>
          </p:nvPr>
        </p:nvSpPr>
        <p:spPr>
          <a:xfrm>
            <a:off x="179512" y="332656"/>
            <a:ext cx="8856984" cy="6264696"/>
          </a:xfrm>
        </p:spPr>
        <p:txBody>
          <a:bodyPr>
            <a:normAutofit/>
          </a:bodyPr>
          <a:lstStyle/>
          <a:p>
            <a:r>
              <a:rPr lang="en-AU" sz="5200" dirty="0" smtClean="0"/>
              <a:t>“To change an old habit, we must address an old craving, keep the old cue, deliver the old reward but feed the craving by </a:t>
            </a:r>
            <a:r>
              <a:rPr lang="en-AU" sz="5200" dirty="0" smtClean="0">
                <a:solidFill>
                  <a:srgbClr val="FF0000"/>
                </a:solidFill>
              </a:rPr>
              <a:t>inserting a new routine</a:t>
            </a:r>
            <a:r>
              <a:rPr lang="en-AU" sz="5200" dirty="0" smtClean="0"/>
              <a:t>”  </a:t>
            </a:r>
            <a:endParaRPr lang="en-AU" sz="5200" dirty="0"/>
          </a:p>
        </p:txBody>
      </p:sp>
      <p:sp>
        <p:nvSpPr>
          <p:cNvPr id="3" name="TextBox 2"/>
          <p:cNvSpPr txBox="1"/>
          <p:nvPr/>
        </p:nvSpPr>
        <p:spPr>
          <a:xfrm>
            <a:off x="1835696" y="6237312"/>
            <a:ext cx="6624736" cy="369332"/>
          </a:xfrm>
          <a:prstGeom prst="rect">
            <a:avLst/>
          </a:prstGeom>
          <a:noFill/>
        </p:spPr>
        <p:txBody>
          <a:bodyPr wrap="square" rtlCol="0">
            <a:spAutoFit/>
          </a:bodyPr>
          <a:lstStyle/>
          <a:p>
            <a:r>
              <a:rPr lang="en-US" u="sng" dirty="0">
                <a:hlinkClick r:id="rId4"/>
              </a:rPr>
              <a:t>https://www.youtube.com/watch?v=W1eYrhGeffc</a:t>
            </a:r>
            <a:endParaRPr lang="en-US" dirty="0"/>
          </a:p>
        </p:txBody>
      </p:sp>
    </p:spTree>
    <p:extLst>
      <p:ext uri="{BB962C8B-B14F-4D97-AF65-F5344CB8AC3E}">
        <p14:creationId xmlns:p14="http://schemas.microsoft.com/office/powerpoint/2010/main" val="4048013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131" y="1340768"/>
            <a:ext cx="6568142" cy="4926107"/>
          </a:xfrm>
        </p:spPr>
      </p:pic>
      <p:sp>
        <p:nvSpPr>
          <p:cNvPr id="5" name="TextBox 4"/>
          <p:cNvSpPr txBox="1"/>
          <p:nvPr/>
        </p:nvSpPr>
        <p:spPr>
          <a:xfrm>
            <a:off x="179512" y="4509120"/>
            <a:ext cx="2867901" cy="2246769"/>
          </a:xfrm>
          <a:prstGeom prst="rect">
            <a:avLst/>
          </a:prstGeom>
          <a:noFill/>
        </p:spPr>
        <p:txBody>
          <a:bodyPr wrap="none" rtlCol="0">
            <a:spAutoFit/>
          </a:bodyPr>
          <a:lstStyle/>
          <a:p>
            <a:r>
              <a:rPr lang="en-AU" sz="2800" dirty="0" smtClean="0">
                <a:latin typeface="Arial Rounded MT Bold" panose="020F0704030504030204" pitchFamily="34" charset="0"/>
              </a:rPr>
              <a:t>Time</a:t>
            </a:r>
          </a:p>
          <a:p>
            <a:r>
              <a:rPr lang="en-AU" sz="2800" dirty="0" smtClean="0">
                <a:latin typeface="Arial Rounded MT Bold" panose="020F0704030504030204" pitchFamily="34" charset="0"/>
              </a:rPr>
              <a:t>Location</a:t>
            </a:r>
          </a:p>
          <a:p>
            <a:r>
              <a:rPr lang="en-AU" sz="2800" dirty="0" smtClean="0">
                <a:latin typeface="Arial Rounded MT Bold" panose="020F0704030504030204" pitchFamily="34" charset="0"/>
              </a:rPr>
              <a:t>Company</a:t>
            </a:r>
          </a:p>
          <a:p>
            <a:r>
              <a:rPr lang="en-AU" sz="2800" dirty="0" smtClean="0">
                <a:latin typeface="Arial Rounded MT Bold" panose="020F0704030504030204" pitchFamily="34" charset="0"/>
              </a:rPr>
              <a:t>Previous action</a:t>
            </a:r>
          </a:p>
          <a:p>
            <a:r>
              <a:rPr lang="en-AU" sz="2800" dirty="0" smtClean="0">
                <a:latin typeface="Arial Rounded MT Bold" panose="020F0704030504030204" pitchFamily="34" charset="0"/>
              </a:rPr>
              <a:t>Emotion</a:t>
            </a:r>
            <a:endParaRPr lang="en-AU" sz="2800" dirty="0">
              <a:latin typeface="Arial Rounded MT Bold" panose="020F0704030504030204" pitchFamily="34" charset="0"/>
            </a:endParaRPr>
          </a:p>
        </p:txBody>
      </p:sp>
      <p:sp>
        <p:nvSpPr>
          <p:cNvPr id="6" name="TextBox 5"/>
          <p:cNvSpPr txBox="1"/>
          <p:nvPr/>
        </p:nvSpPr>
        <p:spPr>
          <a:xfrm>
            <a:off x="4686202" y="4509120"/>
            <a:ext cx="4278286" cy="2246769"/>
          </a:xfrm>
          <a:prstGeom prst="rect">
            <a:avLst/>
          </a:prstGeom>
          <a:noFill/>
        </p:spPr>
        <p:txBody>
          <a:bodyPr wrap="none" rtlCol="0">
            <a:spAutoFit/>
          </a:bodyPr>
          <a:lstStyle/>
          <a:p>
            <a:pPr algn="r"/>
            <a:r>
              <a:rPr lang="en-AU" sz="2800" dirty="0" smtClean="0">
                <a:latin typeface="Arial Rounded MT Bold" panose="020F0704030504030204" pitchFamily="34" charset="0"/>
              </a:rPr>
              <a:t>Craving?</a:t>
            </a:r>
          </a:p>
          <a:p>
            <a:pPr algn="r"/>
            <a:r>
              <a:rPr lang="en-AU" sz="2800" dirty="0" smtClean="0">
                <a:latin typeface="Arial Rounded MT Bold" panose="020F0704030504030204" pitchFamily="34" charset="0"/>
              </a:rPr>
              <a:t>Substitute</a:t>
            </a:r>
          </a:p>
          <a:p>
            <a:pPr algn="r"/>
            <a:r>
              <a:rPr lang="en-AU" sz="2800" dirty="0" smtClean="0">
                <a:latin typeface="Arial Rounded MT Bold" panose="020F0704030504030204" pitchFamily="34" charset="0"/>
              </a:rPr>
              <a:t>Work?</a:t>
            </a:r>
          </a:p>
          <a:p>
            <a:pPr algn="r"/>
            <a:r>
              <a:rPr lang="en-AU" sz="2800" dirty="0" smtClean="0">
                <a:latin typeface="Arial Rounded MT Bold" panose="020F0704030504030204" pitchFamily="34" charset="0"/>
              </a:rPr>
              <a:t>Yes – great</a:t>
            </a:r>
          </a:p>
          <a:p>
            <a:pPr algn="r"/>
            <a:r>
              <a:rPr lang="en-AU" sz="2800" dirty="0" smtClean="0">
                <a:latin typeface="Arial Rounded MT Bold" panose="020F0704030504030204" pitchFamily="34" charset="0"/>
              </a:rPr>
              <a:t>No – try another reward</a:t>
            </a:r>
            <a:endParaRPr lang="en-AU" sz="2800" dirty="0">
              <a:latin typeface="Arial Rounded MT Bold" panose="020F0704030504030204" pitchFamily="34" charset="0"/>
            </a:endParaRPr>
          </a:p>
        </p:txBody>
      </p:sp>
      <p:sp>
        <p:nvSpPr>
          <p:cNvPr id="7" name="TextBox 6"/>
          <p:cNvSpPr txBox="1"/>
          <p:nvPr/>
        </p:nvSpPr>
        <p:spPr>
          <a:xfrm>
            <a:off x="1835696" y="171797"/>
            <a:ext cx="5892061" cy="1384995"/>
          </a:xfrm>
          <a:prstGeom prst="rect">
            <a:avLst/>
          </a:prstGeom>
          <a:noFill/>
        </p:spPr>
        <p:txBody>
          <a:bodyPr wrap="none" rtlCol="0">
            <a:spAutoFit/>
          </a:bodyPr>
          <a:lstStyle/>
          <a:p>
            <a:r>
              <a:rPr lang="en-AU" sz="2800" dirty="0" smtClean="0">
                <a:latin typeface="Arial Rounded MT Bold" panose="020F0704030504030204" pitchFamily="34" charset="0"/>
              </a:rPr>
              <a:t>Triggered by the old cue</a:t>
            </a:r>
          </a:p>
          <a:p>
            <a:r>
              <a:rPr lang="en-AU" sz="2800" dirty="0" smtClean="0">
                <a:latin typeface="Arial Rounded MT Bold" panose="020F0704030504030204" pitchFamily="34" charset="0"/>
              </a:rPr>
              <a:t>Delivers same reward</a:t>
            </a:r>
          </a:p>
          <a:p>
            <a:r>
              <a:rPr lang="en-AU" sz="2800" dirty="0" smtClean="0">
                <a:latin typeface="Arial Rounded MT Bold" panose="020F0704030504030204" pitchFamily="34" charset="0"/>
              </a:rPr>
              <a:t>Set an implementation intention</a:t>
            </a:r>
            <a:endParaRPr lang="en-AU" sz="2800" dirty="0">
              <a:latin typeface="Arial Rounded MT Bold" panose="020F0704030504030204" pitchFamily="34" charset="0"/>
            </a:endParaRPr>
          </a:p>
        </p:txBody>
      </p:sp>
    </p:spTree>
    <p:extLst>
      <p:ext uri="{BB962C8B-B14F-4D97-AF65-F5344CB8AC3E}">
        <p14:creationId xmlns:p14="http://schemas.microsoft.com/office/powerpoint/2010/main" val="9572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Oval 3"/>
          <p:cNvSpPr/>
          <p:nvPr/>
        </p:nvSpPr>
        <p:spPr>
          <a:xfrm>
            <a:off x="3131840" y="2738192"/>
            <a:ext cx="2232248" cy="1800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867" r="6556" b="8538"/>
          <a:stretch/>
        </p:blipFill>
        <p:spPr>
          <a:xfrm>
            <a:off x="851940" y="1532298"/>
            <a:ext cx="7031321" cy="4994429"/>
          </a:xfrm>
          <a:prstGeom prst="rect">
            <a:avLst/>
          </a:prstGeom>
        </p:spPr>
      </p:pic>
      <p:pic>
        <p:nvPicPr>
          <p:cNvPr id="5"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28516" t="53448" r="13045" b="31860"/>
          <a:stretch/>
        </p:blipFill>
        <p:spPr>
          <a:xfrm>
            <a:off x="163325" y="3074327"/>
            <a:ext cx="3256547" cy="498689"/>
          </a:xfrm>
          <a:ln w="38100">
            <a:solidFill>
              <a:schemeClr val="tx1"/>
            </a:solid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50000"/>
          <a:stretch/>
        </p:blipFill>
        <p:spPr>
          <a:xfrm>
            <a:off x="2926071" y="822382"/>
            <a:ext cx="3500669" cy="681879"/>
          </a:xfrm>
          <a:prstGeom prst="rect">
            <a:avLst/>
          </a:prstGeom>
          <a:ln w="38100">
            <a:solidFill>
              <a:schemeClr val="tx1"/>
            </a:solidFill>
          </a:ln>
        </p:spPr>
      </p:pic>
      <p:sp>
        <p:nvSpPr>
          <p:cNvPr id="8" name="TextBox 7"/>
          <p:cNvSpPr txBox="1"/>
          <p:nvPr/>
        </p:nvSpPr>
        <p:spPr>
          <a:xfrm>
            <a:off x="6804248" y="2988241"/>
            <a:ext cx="2217274" cy="584775"/>
          </a:xfrm>
          <a:prstGeom prst="rect">
            <a:avLst/>
          </a:prstGeom>
          <a:solidFill>
            <a:schemeClr val="bg1"/>
          </a:solidFill>
          <a:ln w="38100">
            <a:solidFill>
              <a:schemeClr val="tx1"/>
            </a:solidFill>
          </a:ln>
        </p:spPr>
        <p:txBody>
          <a:bodyPr wrap="none" rtlCol="0">
            <a:spAutoFit/>
          </a:bodyPr>
          <a:lstStyle/>
          <a:p>
            <a:r>
              <a:rPr lang="en-AU" sz="3200" b="1" dirty="0" smtClean="0">
                <a:solidFill>
                  <a:srgbClr val="FF0000"/>
                </a:solidFill>
                <a:latin typeface="Arial Rounded MT Bold" panose="020F0704030504030204" pitchFamily="34" charset="0"/>
              </a:rPr>
              <a:t>Curiosity?</a:t>
            </a:r>
            <a:endParaRPr lang="en-AU" sz="3200" b="1" dirty="0">
              <a:solidFill>
                <a:srgbClr val="FF0000"/>
              </a:solidFill>
              <a:latin typeface="Arial Rounded MT Bold" panose="020F0704030504030204" pitchFamily="34" charset="0"/>
            </a:endParaRPr>
          </a:p>
        </p:txBody>
      </p:sp>
      <p:sp>
        <p:nvSpPr>
          <p:cNvPr id="10" name="TextBox 9"/>
          <p:cNvSpPr txBox="1"/>
          <p:nvPr/>
        </p:nvSpPr>
        <p:spPr>
          <a:xfrm>
            <a:off x="3275856" y="4869160"/>
            <a:ext cx="2592287" cy="830997"/>
          </a:xfrm>
          <a:prstGeom prst="rect">
            <a:avLst/>
          </a:prstGeom>
          <a:solidFill>
            <a:schemeClr val="bg1"/>
          </a:solidFill>
          <a:ln w="38100">
            <a:solidFill>
              <a:schemeClr val="tx1"/>
            </a:solidFill>
          </a:ln>
        </p:spPr>
        <p:txBody>
          <a:bodyPr wrap="square" rtlCol="0">
            <a:spAutoFit/>
          </a:bodyPr>
          <a:lstStyle/>
          <a:p>
            <a:pPr algn="ctr"/>
            <a:r>
              <a:rPr lang="en-AU" sz="1600" b="1" dirty="0" smtClean="0">
                <a:solidFill>
                  <a:srgbClr val="FF0000"/>
                </a:solidFill>
                <a:latin typeface="Arial Rounded MT Bold" panose="020F0704030504030204" pitchFamily="34" charset="0"/>
              </a:rPr>
              <a:t>NOVELTY, CHANGE,</a:t>
            </a:r>
          </a:p>
          <a:p>
            <a:pPr algn="ctr"/>
            <a:r>
              <a:rPr lang="en-AU" sz="1600" b="1" dirty="0" smtClean="0">
                <a:solidFill>
                  <a:srgbClr val="FF0000"/>
                </a:solidFill>
                <a:latin typeface="Arial Rounded MT Bold" panose="020F0704030504030204" pitchFamily="34" charset="0"/>
              </a:rPr>
              <a:t>DISTRACTION</a:t>
            </a:r>
          </a:p>
          <a:p>
            <a:pPr algn="ctr"/>
            <a:r>
              <a:rPr lang="en-AU" sz="1600" b="1" dirty="0" smtClean="0">
                <a:solidFill>
                  <a:srgbClr val="FF0000"/>
                </a:solidFill>
                <a:latin typeface="Arial Rounded MT Bold" panose="020F0704030504030204" pitchFamily="34" charset="0"/>
              </a:rPr>
              <a:t>DOPAMINE HIT?</a:t>
            </a:r>
            <a:endParaRPr lang="en-AU" sz="1600" b="1" dirty="0">
              <a:solidFill>
                <a:srgbClr val="FF0000"/>
              </a:solidFill>
              <a:latin typeface="Arial Rounded MT Bold" panose="020F0704030504030204" pitchFamily="34" charset="0"/>
            </a:endParaRPr>
          </a:p>
        </p:txBody>
      </p:sp>
      <p:sp>
        <p:nvSpPr>
          <p:cNvPr id="9" name="Donut 8"/>
          <p:cNvSpPr/>
          <p:nvPr/>
        </p:nvSpPr>
        <p:spPr>
          <a:xfrm>
            <a:off x="2084117" y="504056"/>
            <a:ext cx="5184576" cy="1340768"/>
          </a:xfrm>
          <a:prstGeom prst="donut">
            <a:avLst>
              <a:gd name="adj" fmla="val 40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TextBox 10"/>
          <p:cNvSpPr txBox="1"/>
          <p:nvPr/>
        </p:nvSpPr>
        <p:spPr>
          <a:xfrm>
            <a:off x="6804248" y="1558533"/>
            <a:ext cx="2021707" cy="646331"/>
          </a:xfrm>
          <a:prstGeom prst="rect">
            <a:avLst/>
          </a:prstGeom>
          <a:noFill/>
          <a:ln w="63500">
            <a:solidFill>
              <a:srgbClr val="FF0000"/>
            </a:solidFill>
          </a:ln>
        </p:spPr>
        <p:txBody>
          <a:bodyPr wrap="none" rtlCol="0">
            <a:spAutoFit/>
          </a:bodyPr>
          <a:lstStyle/>
          <a:p>
            <a:r>
              <a:rPr lang="en-AU" sz="3600" dirty="0" smtClean="0">
                <a:latin typeface="Arial Rounded MT Bold" panose="020F0704030504030204" pitchFamily="34" charset="0"/>
              </a:rPr>
              <a:t>Choice?</a:t>
            </a:r>
            <a:endParaRPr lang="en-AU" sz="3600" dirty="0">
              <a:latin typeface="Arial Rounded MT Bold" panose="020F0704030504030204" pitchFamily="34" charset="0"/>
            </a:endParaRPr>
          </a:p>
        </p:txBody>
      </p:sp>
    </p:spTree>
    <p:extLst>
      <p:ext uri="{BB962C8B-B14F-4D97-AF65-F5344CB8AC3E}">
        <p14:creationId xmlns:p14="http://schemas.microsoft.com/office/powerpoint/2010/main" val="30355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386"/>
          <a:stretch/>
        </p:blipFill>
        <p:spPr>
          <a:xfrm>
            <a:off x="4058652" y="0"/>
            <a:ext cx="5085347" cy="6858000"/>
          </a:xfrm>
          <a:prstGeom prst="rect">
            <a:avLst/>
          </a:prstGeom>
          <a:noFill/>
          <a:ln>
            <a:noFill/>
          </a:ln>
        </p:spPr>
      </p:pic>
      <p:sp>
        <p:nvSpPr>
          <p:cNvPr id="2" name="Title 1"/>
          <p:cNvSpPr>
            <a:spLocks noGrp="1"/>
          </p:cNvSpPr>
          <p:nvPr>
            <p:ph type="title"/>
          </p:nvPr>
        </p:nvSpPr>
        <p:spPr>
          <a:xfrm>
            <a:off x="179512" y="332656"/>
            <a:ext cx="8856984" cy="6264696"/>
          </a:xfrm>
        </p:spPr>
        <p:txBody>
          <a:bodyPr>
            <a:normAutofit/>
          </a:bodyPr>
          <a:lstStyle/>
          <a:p>
            <a:pPr algn="l"/>
            <a:r>
              <a:rPr lang="en-AU" sz="5200" dirty="0" smtClean="0"/>
              <a:t>&gt; Address an old craving</a:t>
            </a:r>
            <a:br>
              <a:rPr lang="en-AU" sz="5200" dirty="0" smtClean="0"/>
            </a:br>
            <a:r>
              <a:rPr lang="en-AU" sz="5200" dirty="0" smtClean="0"/>
              <a:t>&gt; Keep the old cue</a:t>
            </a:r>
            <a:br>
              <a:rPr lang="en-AU" sz="5200" dirty="0" smtClean="0"/>
            </a:br>
            <a:r>
              <a:rPr lang="en-AU" sz="5200" dirty="0" smtClean="0"/>
              <a:t>&gt; Deliver the old reward</a:t>
            </a:r>
            <a:br>
              <a:rPr lang="en-AU" sz="5200" dirty="0" smtClean="0"/>
            </a:br>
            <a:r>
              <a:rPr lang="en-AU" sz="5200" dirty="0" smtClean="0"/>
              <a:t>&gt; </a:t>
            </a:r>
            <a:r>
              <a:rPr lang="en-AU" sz="5200" dirty="0" smtClean="0">
                <a:solidFill>
                  <a:srgbClr val="FF0000"/>
                </a:solidFill>
              </a:rPr>
              <a:t>Insert a new routine</a:t>
            </a:r>
            <a:r>
              <a:rPr lang="en-AU" sz="5200" dirty="0" smtClean="0"/>
              <a:t> </a:t>
            </a:r>
            <a:endParaRPr lang="en-AU" sz="5200" dirty="0"/>
          </a:p>
        </p:txBody>
      </p:sp>
    </p:spTree>
    <p:extLst>
      <p:ext uri="{BB962C8B-B14F-4D97-AF65-F5344CB8AC3E}">
        <p14:creationId xmlns:p14="http://schemas.microsoft.com/office/powerpoint/2010/main" val="8252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268760"/>
            <a:ext cx="3816424" cy="5405586"/>
          </a:xfrm>
          <a:prstGeom prst="rect">
            <a:avLst/>
          </a:prstGeom>
        </p:spPr>
      </p:pic>
      <p:sp>
        <p:nvSpPr>
          <p:cNvPr id="3" name="TextBox 2"/>
          <p:cNvSpPr txBox="1"/>
          <p:nvPr/>
        </p:nvSpPr>
        <p:spPr>
          <a:xfrm>
            <a:off x="1043608" y="332656"/>
            <a:ext cx="6768752" cy="830997"/>
          </a:xfrm>
          <a:prstGeom prst="rect">
            <a:avLst/>
          </a:prstGeom>
          <a:noFill/>
        </p:spPr>
        <p:txBody>
          <a:bodyPr wrap="square" rtlCol="0">
            <a:spAutoFit/>
          </a:bodyPr>
          <a:lstStyle/>
          <a:p>
            <a:pPr algn="ctr"/>
            <a:r>
              <a:rPr lang="en-US" sz="2400" b="1" dirty="0" smtClean="0">
                <a:solidFill>
                  <a:srgbClr val="FF0000"/>
                </a:solidFill>
                <a:latin typeface="Arial" panose="020B0604020202020204" pitchFamily="34" charset="0"/>
                <a:cs typeface="Arial" panose="020B0604020202020204" pitchFamily="34" charset="0"/>
              </a:rPr>
              <a:t>HABITS: HOW TO MAKE THEM OR BREAK THEM</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27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AU" dirty="0" smtClean="0"/>
              <a:t>Creating Successful </a:t>
            </a:r>
            <a:r>
              <a:rPr lang="en-AU" dirty="0" smtClean="0">
                <a:solidFill>
                  <a:srgbClr val="FF0000"/>
                </a:solidFill>
              </a:rPr>
              <a:t>HABITS</a:t>
            </a:r>
            <a:endParaRPr lang="en-AU" dirty="0">
              <a:solidFill>
                <a:srgbClr val="FF0000"/>
              </a:solidFill>
            </a:endParaRPr>
          </a:p>
        </p:txBody>
      </p:sp>
      <p:sp>
        <p:nvSpPr>
          <p:cNvPr id="3" name="Content Placeholder 2"/>
          <p:cNvSpPr>
            <a:spLocks noGrp="1"/>
          </p:cNvSpPr>
          <p:nvPr>
            <p:ph idx="1"/>
          </p:nvPr>
        </p:nvSpPr>
        <p:spPr>
          <a:xfrm>
            <a:off x="457200" y="1340768"/>
            <a:ext cx="8686800" cy="5517232"/>
          </a:xfrm>
        </p:spPr>
        <p:txBody>
          <a:bodyPr>
            <a:normAutofit fontScale="55000" lnSpcReduction="20000"/>
          </a:bodyPr>
          <a:lstStyle/>
          <a:p>
            <a:pPr marL="0" indent="0">
              <a:buNone/>
            </a:pPr>
            <a:r>
              <a:rPr lang="en-AU" sz="8000" b="1" dirty="0">
                <a:solidFill>
                  <a:srgbClr val="FF0000"/>
                </a:solidFill>
              </a:rPr>
              <a:t>H</a:t>
            </a:r>
            <a:r>
              <a:rPr lang="en-AU" sz="5100" dirty="0"/>
              <a:t>ave a clear plan</a:t>
            </a:r>
          </a:p>
          <a:p>
            <a:pPr marL="0" indent="0">
              <a:buNone/>
            </a:pPr>
            <a:endParaRPr lang="en-AU" dirty="0"/>
          </a:p>
          <a:p>
            <a:pPr marL="0" indent="0">
              <a:buNone/>
            </a:pPr>
            <a:r>
              <a:rPr lang="en-AU" sz="8000" b="1" dirty="0">
                <a:solidFill>
                  <a:srgbClr val="FF0000"/>
                </a:solidFill>
              </a:rPr>
              <a:t>A</a:t>
            </a:r>
            <a:r>
              <a:rPr lang="en-AU" sz="5100" dirty="0"/>
              <a:t>lign actions with goals &amp; values</a:t>
            </a:r>
            <a:r>
              <a:rPr lang="en-AU" dirty="0"/>
              <a:t> </a:t>
            </a:r>
          </a:p>
          <a:p>
            <a:pPr marL="0" indent="0">
              <a:buNone/>
            </a:pPr>
            <a:endParaRPr lang="en-AU" dirty="0"/>
          </a:p>
          <a:p>
            <a:pPr marL="0" indent="0">
              <a:buNone/>
            </a:pPr>
            <a:r>
              <a:rPr lang="en-AU" sz="8000" b="1" dirty="0">
                <a:solidFill>
                  <a:srgbClr val="FF0000"/>
                </a:solidFill>
              </a:rPr>
              <a:t>B</a:t>
            </a:r>
            <a:r>
              <a:rPr lang="en-AU" sz="5100" dirty="0"/>
              <a:t>elieve that change is possible</a:t>
            </a:r>
          </a:p>
          <a:p>
            <a:pPr marL="0" indent="0">
              <a:buNone/>
            </a:pPr>
            <a:endParaRPr lang="en-AU" dirty="0"/>
          </a:p>
          <a:p>
            <a:pPr marL="0" indent="0">
              <a:buNone/>
            </a:pPr>
            <a:r>
              <a:rPr lang="en-AU" sz="8000" b="1" dirty="0" smtClean="0">
                <a:solidFill>
                  <a:srgbClr val="FF0000"/>
                </a:solidFill>
              </a:rPr>
              <a:t>I</a:t>
            </a:r>
            <a:r>
              <a:rPr lang="en-AU" sz="5100" dirty="0" smtClean="0"/>
              <a:t>dentify </a:t>
            </a:r>
            <a:r>
              <a:rPr lang="en-AU" sz="5100" dirty="0"/>
              <a:t>the cue, routine, reward</a:t>
            </a:r>
          </a:p>
          <a:p>
            <a:pPr marL="0" indent="0">
              <a:buNone/>
            </a:pPr>
            <a:endParaRPr lang="en-AU" dirty="0"/>
          </a:p>
          <a:p>
            <a:pPr marL="0" indent="0">
              <a:buNone/>
            </a:pPr>
            <a:r>
              <a:rPr lang="en-AU" sz="8000" b="1" dirty="0">
                <a:solidFill>
                  <a:srgbClr val="FF0000"/>
                </a:solidFill>
              </a:rPr>
              <a:t>T</a:t>
            </a:r>
            <a:r>
              <a:rPr lang="en-AU" sz="5100" dirty="0"/>
              <a:t>ry different rewards, then change </a:t>
            </a:r>
            <a:r>
              <a:rPr lang="en-AU" sz="5100" dirty="0" smtClean="0"/>
              <a:t>the </a:t>
            </a:r>
            <a:r>
              <a:rPr lang="en-AU" sz="5100" dirty="0"/>
              <a:t>routine</a:t>
            </a:r>
          </a:p>
          <a:p>
            <a:pPr marL="0" indent="0">
              <a:buNone/>
            </a:pPr>
            <a:endParaRPr lang="en-AU" dirty="0"/>
          </a:p>
          <a:p>
            <a:pPr marL="0" indent="0">
              <a:buNone/>
            </a:pPr>
            <a:r>
              <a:rPr lang="en-AU" sz="8000" b="1" dirty="0">
                <a:solidFill>
                  <a:srgbClr val="FF0000"/>
                </a:solidFill>
              </a:rPr>
              <a:t>S</a:t>
            </a:r>
            <a:r>
              <a:rPr lang="en-AU" sz="5100" dirty="0"/>
              <a:t>how others how it’s done!</a:t>
            </a:r>
          </a:p>
          <a:p>
            <a:endParaRPr lang="en-AU" dirty="0"/>
          </a:p>
        </p:txBody>
      </p:sp>
    </p:spTree>
    <p:extLst>
      <p:ext uri="{BB962C8B-B14F-4D97-AF65-F5344CB8AC3E}">
        <p14:creationId xmlns:p14="http://schemas.microsoft.com/office/powerpoint/2010/main" val="8181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7384"/>
            <a:ext cx="9181019" cy="6885384"/>
          </a:xfrm>
        </p:spPr>
      </p:pic>
      <p:sp>
        <p:nvSpPr>
          <p:cNvPr id="5" name="TextBox 4"/>
          <p:cNvSpPr txBox="1"/>
          <p:nvPr/>
        </p:nvSpPr>
        <p:spPr>
          <a:xfrm>
            <a:off x="467544" y="502221"/>
            <a:ext cx="8352928" cy="1846659"/>
          </a:xfrm>
          <a:prstGeom prst="rect">
            <a:avLst/>
          </a:prstGeom>
          <a:noFill/>
        </p:spPr>
        <p:txBody>
          <a:bodyPr wrap="square" rtlCol="0">
            <a:spAutoFit/>
          </a:bodyPr>
          <a:lstStyle/>
          <a:p>
            <a:pPr algn="ctr"/>
            <a:r>
              <a:rPr lang="en-AU" sz="3200" b="1" i="1" dirty="0" smtClean="0">
                <a:effectLst>
                  <a:outerShdw blurRad="38100" dist="38100" dir="2700000" algn="tl">
                    <a:srgbClr val="000000">
                      <a:alpha val="43137"/>
                    </a:srgbClr>
                  </a:outerShdw>
                </a:effectLst>
                <a:latin typeface="Arial Rounded MT Bold" panose="020F0704030504030204" pitchFamily="34" charset="0"/>
              </a:rPr>
              <a:t>“We </a:t>
            </a:r>
            <a:r>
              <a:rPr lang="en-AU" sz="3200" b="1" i="1" dirty="0">
                <a:effectLst>
                  <a:outerShdw blurRad="38100" dist="38100" dir="2700000" algn="tl">
                    <a:srgbClr val="000000">
                      <a:alpha val="43137"/>
                    </a:srgbClr>
                  </a:outerShdw>
                </a:effectLst>
                <a:latin typeface="Arial Rounded MT Bold" panose="020F0704030504030204" pitchFamily="34" charset="0"/>
              </a:rPr>
              <a:t>are what we repeatedly do. Excellence, then, is not an </a:t>
            </a:r>
            <a:r>
              <a:rPr lang="en-AU" sz="3200" b="1" i="1" dirty="0" smtClean="0">
                <a:effectLst>
                  <a:outerShdw blurRad="38100" dist="38100" dir="2700000" algn="tl">
                    <a:srgbClr val="000000">
                      <a:alpha val="43137"/>
                    </a:srgbClr>
                  </a:outerShdw>
                </a:effectLst>
                <a:latin typeface="Arial Rounded MT Bold" panose="020F0704030504030204" pitchFamily="34" charset="0"/>
              </a:rPr>
              <a:t>act,</a:t>
            </a:r>
          </a:p>
          <a:p>
            <a:pPr algn="ctr"/>
            <a:r>
              <a:rPr lang="en-AU" sz="3200" b="1" i="1" dirty="0" smtClean="0">
                <a:effectLst>
                  <a:outerShdw blurRad="38100" dist="38100" dir="2700000" algn="tl">
                    <a:srgbClr val="000000">
                      <a:alpha val="43137"/>
                    </a:srgbClr>
                  </a:outerShdw>
                </a:effectLst>
                <a:latin typeface="Arial Rounded MT Bold" panose="020F0704030504030204" pitchFamily="34" charset="0"/>
              </a:rPr>
              <a:t>but </a:t>
            </a:r>
            <a:r>
              <a:rPr lang="en-AU" sz="3200" b="1" i="1" dirty="0">
                <a:effectLst>
                  <a:outerShdw blurRad="38100" dist="38100" dir="2700000" algn="tl">
                    <a:srgbClr val="000000">
                      <a:alpha val="43137"/>
                    </a:srgbClr>
                  </a:outerShdw>
                </a:effectLst>
                <a:latin typeface="Arial Rounded MT Bold" panose="020F0704030504030204" pitchFamily="34" charset="0"/>
              </a:rPr>
              <a:t>a </a:t>
            </a:r>
            <a:r>
              <a:rPr lang="en-AU" sz="3200" b="1" i="1" dirty="0" smtClean="0">
                <a:effectLst>
                  <a:outerShdw blurRad="38100" dist="38100" dir="2700000" algn="tl">
                    <a:srgbClr val="000000">
                      <a:alpha val="43137"/>
                    </a:srgbClr>
                  </a:outerShdw>
                </a:effectLst>
                <a:latin typeface="Arial Rounded MT Bold" panose="020F0704030504030204" pitchFamily="34" charset="0"/>
              </a:rPr>
              <a:t>habit” </a:t>
            </a:r>
            <a:r>
              <a:rPr lang="en-AU" sz="2000" b="1" dirty="0" smtClean="0">
                <a:effectLst>
                  <a:outerShdw blurRad="38100" dist="38100" dir="2700000" algn="tl">
                    <a:srgbClr val="000000">
                      <a:alpha val="43137"/>
                    </a:srgbClr>
                  </a:outerShdw>
                </a:effectLst>
                <a:latin typeface="Arial Rounded MT Bold" panose="020F0704030504030204" pitchFamily="34" charset="0"/>
              </a:rPr>
              <a:t>Aristotle, 384 – 322 BCE </a:t>
            </a:r>
            <a:endParaRPr lang="en-AU" sz="2000" b="1" dirty="0">
              <a:effectLst>
                <a:outerShdw blurRad="38100" dist="38100" dir="2700000" algn="tl">
                  <a:srgbClr val="000000">
                    <a:alpha val="43137"/>
                  </a:srgbClr>
                </a:outerShdw>
              </a:effectLst>
              <a:latin typeface="Arial Rounded MT Bold" panose="020F0704030504030204" pitchFamily="34" charset="0"/>
            </a:endParaRPr>
          </a:p>
          <a:p>
            <a:endParaRPr lang="en-AU" dirty="0"/>
          </a:p>
        </p:txBody>
      </p:sp>
    </p:spTree>
    <p:extLst>
      <p:ext uri="{BB962C8B-B14F-4D97-AF65-F5344CB8AC3E}">
        <p14:creationId xmlns:p14="http://schemas.microsoft.com/office/powerpoint/2010/main" val="3544533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229600" cy="1143000"/>
          </a:xfrm>
        </p:spPr>
        <p:txBody>
          <a:bodyPr/>
          <a:lstStyle/>
          <a:p>
            <a:pPr algn="l"/>
            <a:r>
              <a:rPr lang="en-AU" dirty="0" smtClean="0"/>
              <a:t>Resources</a:t>
            </a:r>
            <a:endParaRPr lang="en-A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19" t="10223" r="72565" b="64775"/>
          <a:stretch/>
        </p:blipFill>
        <p:spPr bwMode="auto">
          <a:xfrm>
            <a:off x="539553" y="1556792"/>
            <a:ext cx="4064346" cy="21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18577" y="1916832"/>
            <a:ext cx="2437399" cy="369332"/>
          </a:xfrm>
          <a:prstGeom prst="rect">
            <a:avLst/>
          </a:prstGeom>
          <a:noFill/>
        </p:spPr>
        <p:txBody>
          <a:bodyPr wrap="none" rtlCol="0">
            <a:spAutoFit/>
          </a:bodyPr>
          <a:lstStyle/>
          <a:p>
            <a:r>
              <a:rPr lang="en-AU" dirty="0" smtClean="0">
                <a:solidFill>
                  <a:srgbClr val="FF0000"/>
                </a:solidFill>
                <a:latin typeface="Arial Rounded MT Bold" panose="020F0704030504030204" pitchFamily="34" charset="0"/>
              </a:rPr>
              <a:t>www.tinyhabits.com</a:t>
            </a:r>
            <a:endParaRPr lang="en-AU" dirty="0">
              <a:solidFill>
                <a:srgbClr val="FF0000"/>
              </a:solidFill>
              <a:latin typeface="Arial Rounded MT Bold" panose="020F07040305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97" y="4005064"/>
            <a:ext cx="1763266" cy="2349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8457" t="16271" b="6547"/>
          <a:stretch/>
        </p:blipFill>
        <p:spPr>
          <a:xfrm>
            <a:off x="5348904" y="449960"/>
            <a:ext cx="3111221" cy="367240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6935" y="4944677"/>
            <a:ext cx="4027065" cy="1409679"/>
          </a:xfrm>
          <a:prstGeom prst="rect">
            <a:avLst/>
          </a:prstGeom>
        </p:spPr>
      </p:pic>
      <p:pic>
        <p:nvPicPr>
          <p:cNvPr id="9" name="Content Placeholder 2"/>
          <p:cNvPicPr>
            <a:picLocks noGrp="1" noChangeAspect="1"/>
          </p:cNvPicPr>
          <p:nvPr>
            <p:ph/>
          </p:nvPr>
        </p:nvPicPr>
        <p:blipFill rotWithShape="1">
          <a:blip r:embed="rId7" cstate="print">
            <a:extLst>
              <a:ext uri="{28A0092B-C50C-407E-A947-70E740481C1C}">
                <a14:useLocalDpi xmlns:a14="http://schemas.microsoft.com/office/drawing/2010/main" val="0"/>
              </a:ext>
            </a:extLst>
          </a:blip>
          <a:srcRect b="6167"/>
          <a:stretch/>
        </p:blipFill>
        <p:spPr>
          <a:xfrm>
            <a:off x="2756621" y="4072334"/>
            <a:ext cx="2360314" cy="2214752"/>
          </a:xfrm>
        </p:spPr>
      </p:pic>
    </p:spTree>
    <p:extLst>
      <p:ext uri="{BB962C8B-B14F-4D97-AF65-F5344CB8AC3E}">
        <p14:creationId xmlns:p14="http://schemas.microsoft.com/office/powerpoint/2010/main" val="413387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2095813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124744"/>
            <a:ext cx="7056784" cy="4643611"/>
          </a:xfrm>
          <a:prstGeom prst="rect">
            <a:avLst/>
          </a:prstGeom>
        </p:spPr>
      </p:pic>
    </p:spTree>
    <p:extLst>
      <p:ext uri="{BB962C8B-B14F-4D97-AF65-F5344CB8AC3E}">
        <p14:creationId xmlns:p14="http://schemas.microsoft.com/office/powerpoint/2010/main" val="332255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98497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92652"/>
          </a:xfrm>
        </p:spPr>
      </p:pic>
    </p:spTree>
    <p:extLst>
      <p:ext uri="{BB962C8B-B14F-4D97-AF65-F5344CB8AC3E}">
        <p14:creationId xmlns:p14="http://schemas.microsoft.com/office/powerpoint/2010/main" val="3380248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980728"/>
            <a:ext cx="8928992" cy="4392488"/>
          </a:xfrm>
        </p:spPr>
        <p:txBody>
          <a:bodyPr>
            <a:normAutofit fontScale="90000"/>
          </a:bodyPr>
          <a:lstStyle/>
          <a:p>
            <a:r>
              <a:rPr lang="en-AU" sz="5200" b="1" i="1" dirty="0" smtClean="0">
                <a:solidFill>
                  <a:schemeClr val="bg1"/>
                </a:solidFill>
              </a:rPr>
              <a:t>“Habits are the choices that all of us deliberately make at some point and then stop thinking about but continue doing, often every day”</a:t>
            </a:r>
            <a:br>
              <a:rPr lang="en-AU" sz="5200" b="1" i="1" dirty="0" smtClean="0">
                <a:solidFill>
                  <a:schemeClr val="bg1"/>
                </a:solidFill>
              </a:rPr>
            </a:br>
            <a:r>
              <a:rPr lang="en-AU" sz="5200" i="1" dirty="0" smtClean="0">
                <a:solidFill>
                  <a:schemeClr val="bg1"/>
                </a:solidFill>
              </a:rPr>
              <a:t/>
            </a:r>
            <a:br>
              <a:rPr lang="en-AU" sz="5200" i="1" dirty="0" smtClean="0">
                <a:solidFill>
                  <a:schemeClr val="bg1"/>
                </a:solidFill>
              </a:rPr>
            </a:br>
            <a:r>
              <a:rPr lang="en-AU" sz="2700" dirty="0" smtClean="0">
                <a:solidFill>
                  <a:schemeClr val="bg1"/>
                </a:solidFill>
              </a:rPr>
              <a:t>Charles </a:t>
            </a:r>
            <a:r>
              <a:rPr lang="en-AU" sz="2700" dirty="0" err="1" smtClean="0">
                <a:solidFill>
                  <a:schemeClr val="bg1"/>
                </a:solidFill>
              </a:rPr>
              <a:t>Duhigg</a:t>
            </a:r>
            <a:r>
              <a:rPr lang="en-AU" sz="2700" dirty="0" smtClean="0">
                <a:solidFill>
                  <a:schemeClr val="bg1"/>
                </a:solidFill>
              </a:rPr>
              <a:t>, author of ‘The Power of Habit’</a:t>
            </a:r>
            <a:endParaRPr lang="en-AU" sz="2700" dirty="0">
              <a:solidFill>
                <a:schemeClr val="bg1"/>
              </a:solidFill>
            </a:endParaRPr>
          </a:p>
        </p:txBody>
      </p:sp>
    </p:spTree>
    <p:extLst>
      <p:ext uri="{BB962C8B-B14F-4D97-AF65-F5344CB8AC3E}">
        <p14:creationId xmlns:p14="http://schemas.microsoft.com/office/powerpoint/2010/main" val="196441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672832">
            <a:off x="3410945" y="2078184"/>
            <a:ext cx="5598590" cy="4525963"/>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6048"/>
          <a:stretch/>
        </p:blipFill>
        <p:spPr>
          <a:xfrm>
            <a:off x="-108520" y="31050"/>
            <a:ext cx="4392487" cy="5111920"/>
          </a:xfrm>
          <a:prstGeom prst="rect">
            <a:avLst/>
          </a:prstGeom>
        </p:spPr>
      </p:pic>
    </p:spTree>
    <p:extLst>
      <p:ext uri="{BB962C8B-B14F-4D97-AF65-F5344CB8AC3E}">
        <p14:creationId xmlns:p14="http://schemas.microsoft.com/office/powerpoint/2010/main" val="3838544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3290</TotalTime>
  <Words>3102</Words>
  <Application>Microsoft Office PowerPoint</Application>
  <PresentationFormat>On-screen Show (4:3)</PresentationFormat>
  <Paragraphs>263</Paragraphs>
  <Slides>32</Slides>
  <Notes>31</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AngryChalk</vt:lpstr>
      <vt:lpstr>Arial</vt:lpstr>
      <vt:lpstr>Arial Rounded MT Bold</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“Habits are the choices that all of us deliberately make at some point and then stop thinking about but continue doing, often every day”  Charles Duhigg, author of ‘The Power of Habit’</vt:lpstr>
      <vt:lpstr>PowerPoint Presentation</vt:lpstr>
      <vt:lpstr>PowerPoint Presentation</vt:lpstr>
      <vt:lpstr>PowerPoint Presentation</vt:lpstr>
      <vt:lpstr>PowerPoint Presentation</vt:lpstr>
      <vt:lpstr>PowerPoint Presentation</vt:lpstr>
      <vt:lpstr>As each rat learned how to navigate the maze, its mental activity decreased</vt:lpstr>
      <vt:lpstr>The Habit Loop</vt:lpstr>
      <vt:lpstr>The Habit Loop</vt:lpstr>
      <vt:lpstr>PowerPoint Presentation</vt:lpstr>
      <vt:lpstr>The Habit Loop</vt:lpstr>
      <vt:lpstr>Study/School Based Habits ?</vt:lpstr>
      <vt:lpstr>PowerPoint Presentation</vt:lpstr>
      <vt:lpstr>PowerPoint Presentation</vt:lpstr>
      <vt:lpstr>PowerPoint Presentation</vt:lpstr>
      <vt:lpstr>PowerPoint Presentation</vt:lpstr>
      <vt:lpstr>PowerPoint Presentation</vt:lpstr>
      <vt:lpstr>Strategies to  change existing Habits</vt:lpstr>
      <vt:lpstr>“To change an old habit, we must address an old craving, keep the old cue, deliver the old reward but feed the craving by inserting a new routine”  </vt:lpstr>
      <vt:lpstr>PowerPoint Presentation</vt:lpstr>
      <vt:lpstr>PowerPoint Presentation</vt:lpstr>
      <vt:lpstr>&gt; Address an old craving &gt; Keep the old cue &gt; Deliver the old reward &gt; Insert a new routine </vt:lpstr>
      <vt:lpstr>Creating Successful HABITS</vt:lpstr>
      <vt:lpstr>PowerPoint Presentation</vt:lpstr>
      <vt:lpstr>Resources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Changeworks</dc:creator>
  <cp:lastModifiedBy>Fowler, Kirby C.</cp:lastModifiedBy>
  <cp:revision>111</cp:revision>
  <cp:lastPrinted>2017-02-08T20:13:16Z</cp:lastPrinted>
  <dcterms:created xsi:type="dcterms:W3CDTF">2014-05-03T23:47:39Z</dcterms:created>
  <dcterms:modified xsi:type="dcterms:W3CDTF">2017-02-09T00:31:32Z</dcterms:modified>
</cp:coreProperties>
</file>