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85" r:id="rId3"/>
    <p:sldId id="345" r:id="rId4"/>
    <p:sldId id="282" r:id="rId5"/>
    <p:sldId id="281" r:id="rId6"/>
    <p:sldId id="323" r:id="rId7"/>
    <p:sldId id="329" r:id="rId8"/>
    <p:sldId id="347" r:id="rId9"/>
    <p:sldId id="324" r:id="rId10"/>
    <p:sldId id="343" r:id="rId11"/>
    <p:sldId id="342" r:id="rId12"/>
    <p:sldId id="326" r:id="rId13"/>
    <p:sldId id="332" r:id="rId14"/>
    <p:sldId id="348" r:id="rId15"/>
    <p:sldId id="333" r:id="rId16"/>
    <p:sldId id="33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68554" autoAdjust="0"/>
  </p:normalViewPr>
  <p:slideViewPr>
    <p:cSldViewPr snapToGrid="0">
      <p:cViewPr>
        <p:scale>
          <a:sx n="73" d="100"/>
          <a:sy n="73" d="100"/>
        </p:scale>
        <p:origin x="63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7BE0D0-9619-4C24-9581-2C0F5F27ED2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B032C4-D04E-4368-9E45-54B95FE8B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36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94FC85-2EFE-40F8-9A6A-52C04C31B4A6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8C9B73-5DEC-4770-9AEC-373138B3AD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6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66EE198-9E98-465D-9360-438532390B9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04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ways of dealing</a:t>
            </a:r>
            <a:r>
              <a:rPr lang="en-US" baseline="0" dirty="0"/>
              <a:t> with diversity are really a continuum—one morphs into the next.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0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not sure what this is!!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8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discussed p. 234</a:t>
            </a:r>
          </a:p>
          <a:p>
            <a:r>
              <a:rPr lang="en-US" dirty="0"/>
              <a:t>Team needs to have all different kinds of people with different strengths</a:t>
            </a:r>
          </a:p>
          <a:p>
            <a:r>
              <a:rPr lang="en-US" dirty="0"/>
              <a:t>To recruit these others, you first</a:t>
            </a:r>
            <a:r>
              <a:rPr lang="en-US" baseline="0" dirty="0"/>
              <a:t> have to know what your own strengths 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4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9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  <a:r>
              <a:rPr lang="en-US" baseline="0" dirty="0"/>
              <a:t> through each step—p. 238</a:t>
            </a:r>
          </a:p>
          <a:p>
            <a:endParaRPr lang="en-US" baseline="0" dirty="0"/>
          </a:p>
          <a:p>
            <a:r>
              <a:rPr lang="en-US" baseline="0" dirty="0"/>
              <a:t>Ask for student volunteers to read aloud scenario pp. 239-240</a:t>
            </a:r>
          </a:p>
          <a:p>
            <a:endParaRPr lang="en-US" baseline="0" dirty="0"/>
          </a:p>
          <a:p>
            <a:r>
              <a:rPr lang="en-US" baseline="0" dirty="0"/>
              <a:t>How do you know you have arrived at 3</a:t>
            </a:r>
            <a:r>
              <a:rPr lang="en-US" baseline="30000" dirty="0"/>
              <a:t>rd</a:t>
            </a:r>
            <a:r>
              <a:rPr lang="en-US" baseline="0" dirty="0"/>
              <a:t> alternative?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Everybody has a firm change of heart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Feels new energy and excitement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Sees things a new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Feels the relationship has been transformed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Loves the solution—a better solution than anyone could come up with alone.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each one (pp. 242-243)</a:t>
            </a:r>
            <a:r>
              <a:rPr lang="en-US" baseline="0" dirty="0"/>
              <a:t> asking class what each means.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6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8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66EE198-9E98-465D-9360-438532390B9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7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66EE198-9E98-465D-9360-438532390B9A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Sergey and Larry—textbook p. 225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computer science majors at Stanford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Sergey—party</a:t>
            </a:r>
            <a:r>
              <a:rPr lang="en-US" baseline="0" dirty="0"/>
              <a:t> guy, gave campus tours, ambitious, curious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Larry—shy and reserved, patient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 were assigned to work together for a class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Disagreed on almost everything, opposite personalities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 were looking for new ways to search the internet—at that time a search yielded word frequencies.  Larry’s idea was to search for links, not words.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 called it “Backrub” because it counted the number of links back to an original website.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Today over 1 billion people/day use it---now called Google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 needed each other’s strengths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8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these on the board:</a:t>
            </a:r>
            <a:br>
              <a:rPr lang="en-US" dirty="0" smtClean="0"/>
            </a:br>
            <a:r>
              <a:rPr lang="en-US" dirty="0" smtClean="0"/>
              <a:t>Life is a team sport</a:t>
            </a:r>
          </a:p>
          <a:p>
            <a:r>
              <a:rPr lang="en-US" dirty="0" smtClean="0"/>
              <a:t>Interdependence is better than independence</a:t>
            </a:r>
          </a:p>
          <a:p>
            <a:r>
              <a:rPr lang="en-US" dirty="0" smtClean="0"/>
              <a:t>You can always do better working</a:t>
            </a:r>
            <a:r>
              <a:rPr lang="en-US" baseline="0" dirty="0" smtClean="0"/>
              <a:t> with others than alone</a:t>
            </a:r>
          </a:p>
          <a:p>
            <a:r>
              <a:rPr lang="en-US" baseline="0" dirty="0" smtClean="0"/>
              <a:t>You don’t always need to have the best ideas</a:t>
            </a:r>
          </a:p>
          <a:p>
            <a:r>
              <a:rPr lang="en-US" baseline="0" dirty="0" smtClean="0"/>
              <a:t>Other people’s strengths can make up for your weaknesses</a:t>
            </a:r>
          </a:p>
          <a:p>
            <a:r>
              <a:rPr lang="en-US" baseline="0" dirty="0" smtClean="0"/>
              <a:t>Best way is not “my way” or “your way,” but a higher way we create together.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Synergy is a principle—a natural law</a:t>
            </a:r>
          </a:p>
          <a:p>
            <a:r>
              <a:rPr lang="en-US" dirty="0"/>
              <a:t>We see it all the time—especially in nature.  Two trees resist</a:t>
            </a:r>
            <a:r>
              <a:rPr lang="en-US" baseline="0" dirty="0"/>
              <a:t> wind better if their roots are mingled</a:t>
            </a:r>
          </a:p>
          <a:p>
            <a:r>
              <a:rPr lang="en-US" baseline="0" dirty="0"/>
              <a:t>Discuss what the terms mean on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Hostile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Defensive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Compromise—really lose/lose</a:t>
            </a:r>
          </a:p>
          <a:p>
            <a:r>
              <a:rPr lang="en-US" baseline="0" dirty="0"/>
              <a:t>Ask them what the numbers mean.  Remember synergy implies that the whole is bigger than the parts—not smaller (negative numbers)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1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what this means.</a:t>
            </a:r>
          </a:p>
          <a:p>
            <a:r>
              <a:rPr lang="en-US" dirty="0"/>
              <a:t>Habit 6 is the destination—only people rooted in win-win</a:t>
            </a:r>
            <a:r>
              <a:rPr lang="en-US" baseline="0" dirty="0"/>
              <a:t> and following seek first to understand can harvest the fruits of synergy.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C9B73-5DEC-4770-9AEC-373138B3AD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9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2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5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3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9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2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44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5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88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96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8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7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9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0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6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7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1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580D-03CF-436A-ADE1-053EFD8E65F4}" type="datetimeFigureOut">
              <a:rPr lang="en-US" smtClean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635C-24FA-4F15-AADF-DBCB31ED9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97-32F4-4F41-A7F7-450C43E441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E820-1398-41BF-91EC-CD72BA1BF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52590" y="676428"/>
            <a:ext cx="12192000" cy="528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Habit 6: Synergize</a:t>
            </a:r>
            <a:endParaRPr lang="en-US" sz="4800" b="1" spc="3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lvl="0" algn="ctr">
              <a:lnSpc>
                <a:spcPct val="100000"/>
              </a:lnSpc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The Habit</a:t>
            </a:r>
            <a:r>
              <a:rPr kumimoji="0" lang="en-US" sz="24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of Creative Cooperation</a:t>
            </a:r>
          </a:p>
          <a:p>
            <a:pPr lvl="0" algn="ctr">
              <a:lnSpc>
                <a:spcPct val="100000"/>
              </a:lnSpc>
            </a:pPr>
            <a:r>
              <a:rPr kumimoji="0" lang="en-US" sz="2400" b="0" i="1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The 7 Habits of Highly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Effective College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Learning </a:t>
            </a:r>
            <a:r>
              <a:rPr kumimoji="0" lang="en-US" sz="28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Frameworks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" y="676428"/>
            <a:ext cx="2821801" cy="31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Value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Ways of dealing with diversity</a:t>
            </a:r>
          </a:p>
          <a:p>
            <a:r>
              <a:rPr lang="en-US" dirty="0">
                <a:solidFill>
                  <a:srgbClr val="92D050"/>
                </a:solidFill>
              </a:rPr>
              <a:t>The shunner</a:t>
            </a:r>
          </a:p>
          <a:p>
            <a:r>
              <a:rPr lang="en-US" dirty="0">
                <a:solidFill>
                  <a:srgbClr val="92D050"/>
                </a:solidFill>
              </a:rPr>
              <a:t>The tolerator</a:t>
            </a:r>
          </a:p>
          <a:p>
            <a:r>
              <a:rPr lang="en-US" dirty="0">
                <a:solidFill>
                  <a:srgbClr val="92D050"/>
                </a:solidFill>
              </a:rPr>
              <a:t>The celebrator</a:t>
            </a:r>
          </a:p>
          <a:p>
            <a:pPr marL="0" indent="0"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Activity </a:t>
            </a:r>
            <a:r>
              <a:rPr lang="en-US" dirty="0">
                <a:solidFill>
                  <a:srgbClr val="92D050"/>
                </a:solidFill>
              </a:rPr>
              <a:t>#41—Just How Intelligent Are You</a:t>
            </a:r>
            <a:r>
              <a:rPr lang="en-US" dirty="0" smtClean="0">
                <a:solidFill>
                  <a:srgbClr val="92D050"/>
                </a:solidFill>
              </a:rPr>
              <a:t>? P. 231</a:t>
            </a: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Which one are you?  How did you deal with diversity in the breakout challenge?</a:t>
            </a:r>
          </a:p>
          <a:p>
            <a:pPr marL="0" indent="0">
              <a:buNone/>
            </a:pPr>
            <a:endParaRPr lang="en-US" dirty="0" smtClean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33" y="706476"/>
            <a:ext cx="4762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89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19" y="99341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main ingredient of stardom is the rest of the team. </a:t>
            </a:r>
            <a:r>
              <a:rPr lang="en-US" sz="8000" dirty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</a:rPr>
              <a:t>								</a:t>
            </a:r>
            <a:r>
              <a:rPr lang="en-US" sz="3600" dirty="0">
                <a:solidFill>
                  <a:schemeClr val="bg1"/>
                </a:solidFill>
              </a:rPr>
              <a:t>~John Wooden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026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Building Complementary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464" y="1602601"/>
            <a:ext cx="50030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5 types of people</a:t>
            </a:r>
          </a:p>
          <a:p>
            <a:r>
              <a:rPr lang="en-US" dirty="0">
                <a:solidFill>
                  <a:srgbClr val="92D050"/>
                </a:solidFill>
              </a:rPr>
              <a:t>Plodders</a:t>
            </a:r>
          </a:p>
          <a:p>
            <a:r>
              <a:rPr lang="en-US" dirty="0">
                <a:solidFill>
                  <a:srgbClr val="92D050"/>
                </a:solidFill>
              </a:rPr>
              <a:t>Followers</a:t>
            </a:r>
          </a:p>
          <a:p>
            <a:r>
              <a:rPr lang="en-US" dirty="0">
                <a:solidFill>
                  <a:srgbClr val="92D050"/>
                </a:solidFill>
              </a:rPr>
              <a:t>Innovators</a:t>
            </a:r>
          </a:p>
          <a:p>
            <a:r>
              <a:rPr lang="en-US" dirty="0">
                <a:solidFill>
                  <a:srgbClr val="92D050"/>
                </a:solidFill>
              </a:rPr>
              <a:t>Harmonizers</a:t>
            </a:r>
          </a:p>
          <a:p>
            <a:r>
              <a:rPr lang="en-US" dirty="0">
                <a:solidFill>
                  <a:srgbClr val="92D050"/>
                </a:solidFill>
              </a:rPr>
              <a:t>Show-offs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64" y="1876612"/>
            <a:ext cx="5362858" cy="35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7352" y="312470"/>
            <a:ext cx="5367078" cy="60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570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 for the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Alternative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2952" y="1321546"/>
            <a:ext cx="5120501" cy="4695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9952" y="2149753"/>
            <a:ext cx="3925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Steps: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Define the problem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Listen to their views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Share your views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Brainstorm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Choose the best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32" y="5163810"/>
            <a:ext cx="572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2D050"/>
                </a:solidFill>
              </a:rPr>
              <a:t>p.</a:t>
            </a:r>
            <a:r>
              <a:rPr lang="en-US" sz="2800" dirty="0" smtClean="0">
                <a:solidFill>
                  <a:srgbClr val="92D050"/>
                </a:solidFill>
              </a:rPr>
              <a:t> 238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Remove Barriers to Synergy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Roadblocks</a:t>
            </a:r>
          </a:p>
          <a:p>
            <a:r>
              <a:rPr lang="en-US" dirty="0">
                <a:solidFill>
                  <a:schemeClr val="bg1"/>
                </a:solidFill>
              </a:rPr>
              <a:t>Ego</a:t>
            </a:r>
          </a:p>
          <a:p>
            <a:r>
              <a:rPr lang="en-US" dirty="0">
                <a:solidFill>
                  <a:schemeClr val="bg1"/>
                </a:solidFill>
              </a:rPr>
              <a:t>No private victory</a:t>
            </a:r>
          </a:p>
          <a:p>
            <a:r>
              <a:rPr lang="en-US" dirty="0">
                <a:solidFill>
                  <a:schemeClr val="bg1"/>
                </a:solidFill>
              </a:rPr>
              <a:t>Win-lose thinking</a:t>
            </a:r>
          </a:p>
          <a:p>
            <a:r>
              <a:rPr lang="en-US" dirty="0">
                <a:solidFill>
                  <a:schemeClr val="bg1"/>
                </a:solidFill>
              </a:rPr>
              <a:t>Cliques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395" y="5185318"/>
            <a:ext cx="1151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pp</a:t>
            </a:r>
            <a:r>
              <a:rPr lang="en-US" sz="3200" dirty="0"/>
              <a:t>. </a:t>
            </a:r>
            <a:r>
              <a:rPr lang="en-US" sz="3200" dirty="0" smtClean="0"/>
              <a:t>242-243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824" y="1690688"/>
            <a:ext cx="42386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73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3678" y="462640"/>
            <a:ext cx="5487795" cy="5487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4270" y="5209954"/>
            <a:ext cx="330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https://www.youtube.com/watch?v=qRPhtEUYVKQ</a:t>
            </a:r>
          </a:p>
        </p:txBody>
      </p:sp>
    </p:spTree>
    <p:extLst>
      <p:ext uri="{BB962C8B-B14F-4D97-AF65-F5344CB8AC3E}">
        <p14:creationId xmlns:p14="http://schemas.microsoft.com/office/powerpoint/2010/main" val="1853042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16986"/>
          <a:stretch/>
        </p:blipFill>
        <p:spPr>
          <a:xfrm>
            <a:off x="0" y="574119"/>
            <a:ext cx="12192000" cy="59578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12192000" cy="7731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3635"/>
            <a:ext cx="12192000" cy="340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THE 7 HABITS OF HIGHLY EFFECTIVE COLLEGE STUDENTS: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Succeeding in College…and in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183" y="1006814"/>
            <a:ext cx="90444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BE PROACTIVE</a:t>
            </a:r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BEGIN WITH THE END IN MIND</a:t>
            </a:r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PUT FIRST THINGS FIRST</a:t>
            </a:r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THINK WIN –WIN</a:t>
            </a:r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SEEK FIRST TO UNDERSTAND, THEN TO BE UNDERSTOOD</a:t>
            </a:r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</a:rPr>
              <a:t>SYNERGIZE</a:t>
            </a:r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SHARPEN THE SAW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3"/>
          <a:stretch/>
        </p:blipFill>
        <p:spPr>
          <a:xfrm>
            <a:off x="0" y="460114"/>
            <a:ext cx="12192000" cy="5983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"/>
            <a:ext cx="12192000" cy="7731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3635"/>
            <a:ext cx="12192000" cy="340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THE 7 HABITS OF HIGHLY EFFECTIVE COLLEGE STUDENTS: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00539B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Succeeding in College…and in Life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383" y="891724"/>
            <a:ext cx="8284633" cy="32674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“Alone we can do so little; together we can do so much.”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			~Helen Keller</a:t>
            </a:r>
            <a:endParaRPr lang="en-US" sz="18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2584" y="2638682"/>
            <a:ext cx="72318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chapter, you will discover ways to: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Value differences.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chemeClr val="accent1">
                    <a:lumMod val="50000"/>
                  </a:schemeClr>
                </a:solidFill>
              </a:rPr>
              <a:t>Build complementary teams.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chemeClr val="accent1">
                    <a:lumMod val="50000"/>
                  </a:schemeClr>
                </a:solidFill>
              </a:rPr>
              <a:t>Go for the 3</a:t>
            </a:r>
            <a:r>
              <a:rPr lang="en-US" sz="3600" b="1" kern="0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sz="3600" b="1" kern="0" dirty="0">
                <a:solidFill>
                  <a:schemeClr val="accent1">
                    <a:lumMod val="50000"/>
                  </a:schemeClr>
                </a:solidFill>
              </a:rPr>
              <a:t> Alternative.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kern="0" dirty="0">
                <a:solidFill>
                  <a:schemeClr val="accent1">
                    <a:lumMod val="50000"/>
                  </a:schemeClr>
                </a:solidFill>
              </a:rPr>
              <a:t>Remove barriers to synergy.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02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U_7H_PPT_[v1.0.1]3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0" y="211225"/>
            <a:ext cx="8620018" cy="59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727" y="403264"/>
            <a:ext cx="9584821" cy="57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44.photobucket.com/albums/f11/airforce13/synerg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27" y="0"/>
            <a:ext cx="8013843" cy="64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U_7H_PPT_[v1.0.1]3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65" y="365125"/>
            <a:ext cx="804466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600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44" y="8889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rgbClr val="FFFF00"/>
                </a:solidFill>
              </a:rPr>
              <a:t>Habit 4 is the root, Habit 5 is the route, Habit 6 is the fruit. </a:t>
            </a:r>
          </a:p>
        </p:txBody>
      </p:sp>
    </p:spTree>
    <p:extLst>
      <p:ext uri="{BB962C8B-B14F-4D97-AF65-F5344CB8AC3E}">
        <p14:creationId xmlns:p14="http://schemas.microsoft.com/office/powerpoint/2010/main" val="31237105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594</Words>
  <Application>Microsoft Office PowerPoint</Application>
  <PresentationFormat>Widescreen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Berlin Sans FB Demi</vt:lpstr>
      <vt:lpstr>Calibri</vt:lpstr>
      <vt:lpstr>Calibri Light</vt:lpstr>
      <vt:lpstr>Century Gothic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Differences</vt:lpstr>
      <vt:lpstr>PowerPoint Presentation</vt:lpstr>
      <vt:lpstr>Building Complementary Teams</vt:lpstr>
      <vt:lpstr>PowerPoint Presentation</vt:lpstr>
      <vt:lpstr>Go for the 3rd Alternative</vt:lpstr>
      <vt:lpstr>Remove Barriers to Synergy</vt:lpstr>
    </vt:vector>
  </TitlesOfParts>
  <Company>Texarkana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Boyles, John Dixon</dc:creator>
  <cp:lastModifiedBy>Fowler, Kirby C.</cp:lastModifiedBy>
  <cp:revision>97</cp:revision>
  <cp:lastPrinted>2016-10-26T18:48:09Z</cp:lastPrinted>
  <dcterms:created xsi:type="dcterms:W3CDTF">2016-10-11T20:23:21Z</dcterms:created>
  <dcterms:modified xsi:type="dcterms:W3CDTF">2018-06-24T13:32:47Z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-546658840</vt:i4>
  </property>
  <property fmtid="{D5CDD505-2E9C-101B-9397-08002B2CF9AE}" pid="3" name="_NewReviewCycle">
    <vt:lpwstr/>
  </property>
  <property fmtid="{D5CDD505-2E9C-101B-9397-08002B2CF9AE}" pid="4" name="_EmailSubject">
    <vt:lpwstr>Frameworks</vt:lpwstr>
  </property>
  <property fmtid="{D5CDD505-2E9C-101B-9397-08002B2CF9AE}" pid="5" name="_AuthorEmail">
    <vt:lpwstr>johndixon.boyles@texarkanacollege.edu</vt:lpwstr>
  </property>
  <property fmtid="{D5CDD505-2E9C-101B-9397-08002B2CF9AE}" pid="6" name="_AuthorEmailDisplayName">
    <vt:lpwstr>Boyles, John Dixon</vt:lpwstr>
  </property>
</Properties>
</file>