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3BA02-D630-4D2E-89C0-9DC8102DFBC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E0B9169B-EC78-4581-A8BD-BE05AB31151D}">
      <dgm:prSet/>
      <dgm:spPr/>
      <dgm:t>
        <a:bodyPr/>
        <a:lstStyle/>
        <a:p>
          <a:r>
            <a:rPr lang="en-US" dirty="0"/>
            <a:t>The State of Texas is mandating all students attending CDEC 2326 to obtain 30 hours of onsite training.  This class is concerned with Administrative and Supervision of Child Care Centers and Public School Early Learning.  During </a:t>
          </a:r>
          <a:r>
            <a:rPr lang="en-US" b="1" dirty="0"/>
            <a:t>20</a:t>
          </a:r>
          <a:r>
            <a:rPr lang="en-US" dirty="0"/>
            <a:t> observation hours, you will monitor several situations.    </a:t>
          </a:r>
        </a:p>
      </dgm:t>
    </dgm:pt>
    <dgm:pt modelId="{F346F931-311F-4D8A-BADC-95E0852B729F}" type="parTrans" cxnId="{E8BF1C2D-13C1-46DE-8C83-ED65033A5172}">
      <dgm:prSet/>
      <dgm:spPr/>
      <dgm:t>
        <a:bodyPr/>
        <a:lstStyle/>
        <a:p>
          <a:endParaRPr lang="en-US"/>
        </a:p>
      </dgm:t>
    </dgm:pt>
    <dgm:pt modelId="{B0FCB234-F08E-4551-BC40-6F46CC87ECD5}" type="sibTrans" cxnId="{E8BF1C2D-13C1-46DE-8C83-ED65033A5172}">
      <dgm:prSet/>
      <dgm:spPr/>
      <dgm:t>
        <a:bodyPr/>
        <a:lstStyle/>
        <a:p>
          <a:endParaRPr lang="en-US"/>
        </a:p>
      </dgm:t>
    </dgm:pt>
    <dgm:pt modelId="{9B7A9F56-21D8-422B-9A39-94DE93390BAA}">
      <dgm:prSet/>
      <dgm:spPr/>
      <dgm:t>
        <a:bodyPr/>
        <a:lstStyle/>
        <a:p>
          <a:r>
            <a:rPr lang="en-US"/>
            <a:t>Due to the COVID, you will not be allowed to complete the 20 observational hours in a school or child care center!  Instead of doing the 20 observational hours, the hours will consist of a formal interview.  Instructions for this assignment will be given during a later date.</a:t>
          </a:r>
        </a:p>
      </dgm:t>
    </dgm:pt>
    <dgm:pt modelId="{2DEC8160-550F-4047-BE72-C5E9A5BA7936}" type="parTrans" cxnId="{11C0483B-E06D-4918-A181-13B72D2A388F}">
      <dgm:prSet/>
      <dgm:spPr/>
      <dgm:t>
        <a:bodyPr/>
        <a:lstStyle/>
        <a:p>
          <a:endParaRPr lang="en-US"/>
        </a:p>
      </dgm:t>
    </dgm:pt>
    <dgm:pt modelId="{A4E72919-584A-4F91-AFF2-227B38FFAD9F}" type="sibTrans" cxnId="{11C0483B-E06D-4918-A181-13B72D2A388F}">
      <dgm:prSet/>
      <dgm:spPr/>
      <dgm:t>
        <a:bodyPr/>
        <a:lstStyle/>
        <a:p>
          <a:endParaRPr lang="en-US"/>
        </a:p>
      </dgm:t>
    </dgm:pt>
    <dgm:pt modelId="{B82D4974-E163-4ED2-9ACA-80A9E7F59B4B}" type="pres">
      <dgm:prSet presAssocID="{5CE3BA02-D630-4D2E-89C0-9DC8102DFBC3}" presName="hierChild1" presStyleCnt="0">
        <dgm:presLayoutVars>
          <dgm:chPref val="1"/>
          <dgm:dir/>
          <dgm:animOne val="branch"/>
          <dgm:animLvl val="lvl"/>
          <dgm:resizeHandles/>
        </dgm:presLayoutVars>
      </dgm:prSet>
      <dgm:spPr/>
    </dgm:pt>
    <dgm:pt modelId="{0A6EB045-FF41-4904-984A-04A7FA72188D}" type="pres">
      <dgm:prSet presAssocID="{E0B9169B-EC78-4581-A8BD-BE05AB31151D}" presName="hierRoot1" presStyleCnt="0"/>
      <dgm:spPr/>
    </dgm:pt>
    <dgm:pt modelId="{1C48DBC8-3C58-4819-B627-E350C0C9EA59}" type="pres">
      <dgm:prSet presAssocID="{E0B9169B-EC78-4581-A8BD-BE05AB31151D}" presName="composite" presStyleCnt="0"/>
      <dgm:spPr/>
    </dgm:pt>
    <dgm:pt modelId="{2D05849A-94E5-41FB-A696-66CC5A28FDC2}" type="pres">
      <dgm:prSet presAssocID="{E0B9169B-EC78-4581-A8BD-BE05AB31151D}" presName="background" presStyleLbl="node0" presStyleIdx="0" presStyleCnt="2"/>
      <dgm:spPr/>
    </dgm:pt>
    <dgm:pt modelId="{092896AC-6303-48C0-985D-52FDC312BE06}" type="pres">
      <dgm:prSet presAssocID="{E0B9169B-EC78-4581-A8BD-BE05AB31151D}" presName="text" presStyleLbl="fgAcc0" presStyleIdx="0" presStyleCnt="2">
        <dgm:presLayoutVars>
          <dgm:chPref val="3"/>
        </dgm:presLayoutVars>
      </dgm:prSet>
      <dgm:spPr/>
    </dgm:pt>
    <dgm:pt modelId="{07EB6315-852C-4330-AAD7-46BCF3BDD1AC}" type="pres">
      <dgm:prSet presAssocID="{E0B9169B-EC78-4581-A8BD-BE05AB31151D}" presName="hierChild2" presStyleCnt="0"/>
      <dgm:spPr/>
    </dgm:pt>
    <dgm:pt modelId="{9B767047-1B7E-4DF2-8910-E6C64547BDD5}" type="pres">
      <dgm:prSet presAssocID="{9B7A9F56-21D8-422B-9A39-94DE93390BAA}" presName="hierRoot1" presStyleCnt="0"/>
      <dgm:spPr/>
    </dgm:pt>
    <dgm:pt modelId="{E49C737B-7594-4665-B051-3DFAF202F48E}" type="pres">
      <dgm:prSet presAssocID="{9B7A9F56-21D8-422B-9A39-94DE93390BAA}" presName="composite" presStyleCnt="0"/>
      <dgm:spPr/>
    </dgm:pt>
    <dgm:pt modelId="{E5E6E01C-9136-45B3-A391-4AD188D4FF85}" type="pres">
      <dgm:prSet presAssocID="{9B7A9F56-21D8-422B-9A39-94DE93390BAA}" presName="background" presStyleLbl="node0" presStyleIdx="1" presStyleCnt="2"/>
      <dgm:spPr/>
    </dgm:pt>
    <dgm:pt modelId="{E5262B6D-2261-4C1A-9A0A-28837C828801}" type="pres">
      <dgm:prSet presAssocID="{9B7A9F56-21D8-422B-9A39-94DE93390BAA}" presName="text" presStyleLbl="fgAcc0" presStyleIdx="1" presStyleCnt="2">
        <dgm:presLayoutVars>
          <dgm:chPref val="3"/>
        </dgm:presLayoutVars>
      </dgm:prSet>
      <dgm:spPr/>
    </dgm:pt>
    <dgm:pt modelId="{B4D592F0-AFA5-46F8-A74C-25A78184C49F}" type="pres">
      <dgm:prSet presAssocID="{9B7A9F56-21D8-422B-9A39-94DE93390BAA}" presName="hierChild2" presStyleCnt="0"/>
      <dgm:spPr/>
    </dgm:pt>
  </dgm:ptLst>
  <dgm:cxnLst>
    <dgm:cxn modelId="{B85ACC1E-F4C2-4DFE-A07D-EC5BA1713844}" type="presOf" srcId="{9B7A9F56-21D8-422B-9A39-94DE93390BAA}" destId="{E5262B6D-2261-4C1A-9A0A-28837C828801}" srcOrd="0" destOrd="0" presId="urn:microsoft.com/office/officeart/2005/8/layout/hierarchy1"/>
    <dgm:cxn modelId="{E8BF1C2D-13C1-46DE-8C83-ED65033A5172}" srcId="{5CE3BA02-D630-4D2E-89C0-9DC8102DFBC3}" destId="{E0B9169B-EC78-4581-A8BD-BE05AB31151D}" srcOrd="0" destOrd="0" parTransId="{F346F931-311F-4D8A-BADC-95E0852B729F}" sibTransId="{B0FCB234-F08E-4551-BC40-6F46CC87ECD5}"/>
    <dgm:cxn modelId="{11C0483B-E06D-4918-A181-13B72D2A388F}" srcId="{5CE3BA02-D630-4D2E-89C0-9DC8102DFBC3}" destId="{9B7A9F56-21D8-422B-9A39-94DE93390BAA}" srcOrd="1" destOrd="0" parTransId="{2DEC8160-550F-4047-BE72-C5E9A5BA7936}" sibTransId="{A4E72919-584A-4F91-AFF2-227B38FFAD9F}"/>
    <dgm:cxn modelId="{DD3A4B9D-6A0F-4703-BCFF-A8B35ADCAFD2}" type="presOf" srcId="{5CE3BA02-D630-4D2E-89C0-9DC8102DFBC3}" destId="{B82D4974-E163-4ED2-9ACA-80A9E7F59B4B}" srcOrd="0" destOrd="0" presId="urn:microsoft.com/office/officeart/2005/8/layout/hierarchy1"/>
    <dgm:cxn modelId="{384BA6D8-EEE5-4D71-80A0-0E527BBA6739}" type="presOf" srcId="{E0B9169B-EC78-4581-A8BD-BE05AB31151D}" destId="{092896AC-6303-48C0-985D-52FDC312BE06}" srcOrd="0" destOrd="0" presId="urn:microsoft.com/office/officeart/2005/8/layout/hierarchy1"/>
    <dgm:cxn modelId="{01B82730-8BD1-4904-96E8-13401BD3AF63}" type="presParOf" srcId="{B82D4974-E163-4ED2-9ACA-80A9E7F59B4B}" destId="{0A6EB045-FF41-4904-984A-04A7FA72188D}" srcOrd="0" destOrd="0" presId="urn:microsoft.com/office/officeart/2005/8/layout/hierarchy1"/>
    <dgm:cxn modelId="{02ABBBFD-E325-4040-8FA1-D5604E5F0C3B}" type="presParOf" srcId="{0A6EB045-FF41-4904-984A-04A7FA72188D}" destId="{1C48DBC8-3C58-4819-B627-E350C0C9EA59}" srcOrd="0" destOrd="0" presId="urn:microsoft.com/office/officeart/2005/8/layout/hierarchy1"/>
    <dgm:cxn modelId="{048A0EFA-E647-47B8-A970-90F9AC4C44A2}" type="presParOf" srcId="{1C48DBC8-3C58-4819-B627-E350C0C9EA59}" destId="{2D05849A-94E5-41FB-A696-66CC5A28FDC2}" srcOrd="0" destOrd="0" presId="urn:microsoft.com/office/officeart/2005/8/layout/hierarchy1"/>
    <dgm:cxn modelId="{B64C036B-5CF6-41A4-92AF-FF73C398AB90}" type="presParOf" srcId="{1C48DBC8-3C58-4819-B627-E350C0C9EA59}" destId="{092896AC-6303-48C0-985D-52FDC312BE06}" srcOrd="1" destOrd="0" presId="urn:microsoft.com/office/officeart/2005/8/layout/hierarchy1"/>
    <dgm:cxn modelId="{546CFBBA-DAF9-4DEB-B18A-AA6C0FA4FC89}" type="presParOf" srcId="{0A6EB045-FF41-4904-984A-04A7FA72188D}" destId="{07EB6315-852C-4330-AAD7-46BCF3BDD1AC}" srcOrd="1" destOrd="0" presId="urn:microsoft.com/office/officeart/2005/8/layout/hierarchy1"/>
    <dgm:cxn modelId="{88A1FD32-A5C4-4E68-B38F-4E6114F5AEC4}" type="presParOf" srcId="{B82D4974-E163-4ED2-9ACA-80A9E7F59B4B}" destId="{9B767047-1B7E-4DF2-8910-E6C64547BDD5}" srcOrd="1" destOrd="0" presId="urn:microsoft.com/office/officeart/2005/8/layout/hierarchy1"/>
    <dgm:cxn modelId="{843C1D2B-93B3-486E-8BA8-A47A6249033B}" type="presParOf" srcId="{9B767047-1B7E-4DF2-8910-E6C64547BDD5}" destId="{E49C737B-7594-4665-B051-3DFAF202F48E}" srcOrd="0" destOrd="0" presId="urn:microsoft.com/office/officeart/2005/8/layout/hierarchy1"/>
    <dgm:cxn modelId="{5E699B7E-FBC2-4B0B-A80C-15FFCB73B401}" type="presParOf" srcId="{E49C737B-7594-4665-B051-3DFAF202F48E}" destId="{E5E6E01C-9136-45B3-A391-4AD188D4FF85}" srcOrd="0" destOrd="0" presId="urn:microsoft.com/office/officeart/2005/8/layout/hierarchy1"/>
    <dgm:cxn modelId="{7F9518D3-57E1-4076-AC70-C4851D686FE7}" type="presParOf" srcId="{E49C737B-7594-4665-B051-3DFAF202F48E}" destId="{E5262B6D-2261-4C1A-9A0A-28837C828801}" srcOrd="1" destOrd="0" presId="urn:microsoft.com/office/officeart/2005/8/layout/hierarchy1"/>
    <dgm:cxn modelId="{F08816C5-8CAA-49FA-98B3-FB8926B6F517}" type="presParOf" srcId="{9B767047-1B7E-4DF2-8910-E6C64547BDD5}" destId="{B4D592F0-AFA5-46F8-A74C-25A78184C49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849A-94E5-41FB-A696-66CC5A28FDC2}">
      <dsp:nvSpPr>
        <dsp:cNvPr id="0" name=""/>
        <dsp:cNvSpPr/>
      </dsp:nvSpPr>
      <dsp:spPr>
        <a:xfrm>
          <a:off x="133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896AC-6303-48C0-985D-52FDC312BE06}">
      <dsp:nvSpPr>
        <dsp:cNvPr id="0" name=""/>
        <dsp:cNvSpPr/>
      </dsp:nvSpPr>
      <dsp:spPr>
        <a:xfrm>
          <a:off x="521008"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 State of Texas is mandating all students attending CDEC 2326 to obtain 30 hours of onsite training.  This class is concerned with Administrative and Supervision of Child Care Centers and Public School Early Learning.  During </a:t>
          </a:r>
          <a:r>
            <a:rPr lang="en-US" sz="2800" b="1" kern="1200" dirty="0"/>
            <a:t>20</a:t>
          </a:r>
          <a:r>
            <a:rPr lang="en-US" sz="2800" kern="1200" dirty="0"/>
            <a:t> observation hours, you will monitor several situations.    </a:t>
          </a:r>
        </a:p>
      </dsp:txBody>
      <dsp:txXfrm>
        <a:off x="607995" y="588328"/>
        <a:ext cx="4503113" cy="2795976"/>
      </dsp:txXfrm>
    </dsp:sp>
    <dsp:sp modelId="{E5E6E01C-9136-45B3-A391-4AD188D4FF85}">
      <dsp:nvSpPr>
        <dsp:cNvPr id="0" name=""/>
        <dsp:cNvSpPr/>
      </dsp:nvSpPr>
      <dsp:spPr>
        <a:xfrm>
          <a:off x="571777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262B6D-2261-4C1A-9A0A-28837C828801}">
      <dsp:nvSpPr>
        <dsp:cNvPr id="0" name=""/>
        <dsp:cNvSpPr/>
      </dsp:nvSpPr>
      <dsp:spPr>
        <a:xfrm>
          <a:off x="6237449"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Due to the COVID, you will not be allowed to complete the 20 observational hours in a school or child care center!  Instead of doing the 20 observational hours, the hours will consist of a formal interview.  Instructions for this assignment will be given during a later date.</a:t>
          </a:r>
        </a:p>
      </dsp:txBody>
      <dsp:txXfrm>
        <a:off x="6324436" y="588328"/>
        <a:ext cx="4503113" cy="27959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6/1/2021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922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2675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6968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891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829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1843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595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9748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7256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85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6/1/2021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3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6/1/2021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2173360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84" r:id="rId6"/>
    <p:sldLayoutId id="2147483689" r:id="rId7"/>
    <p:sldLayoutId id="2147483685" r:id="rId8"/>
    <p:sldLayoutId id="2147483686" r:id="rId9"/>
    <p:sldLayoutId id="2147483687" r:id="rId10"/>
    <p:sldLayoutId id="2147483688"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X7r_txf_cAhVPX60KHaoFAjQQjRx6BAgBEAU&amp;url=https://kclr96fm.com/childcare-scheme-emergency-accommodation-rolled-kilkenny/&amp;psig=AOvVaw3toUiFL0xrs2MQHg9T954V&amp;ust=1534988924834128" TargetMode="External"/><Relationship Id="rId4" Type="http://schemas.openxmlformats.org/officeDocument/2006/relationships/hyperlink" Target="mailto:linda.jennings@texarkanacollege.edu"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1BCB9-32D2-479D-AD61-04C8407742E8}"/>
              </a:ext>
            </a:extLst>
          </p:cNvPr>
          <p:cNvSpPr>
            <a:spLocks noGrp="1"/>
          </p:cNvSpPr>
          <p:nvPr>
            <p:ph type="ctrTitle"/>
          </p:nvPr>
        </p:nvSpPr>
        <p:spPr>
          <a:xfrm>
            <a:off x="638882" y="3577456"/>
            <a:ext cx="10909640" cy="1687814"/>
          </a:xfrm>
        </p:spPr>
        <p:txBody>
          <a:bodyPr anchor="b">
            <a:normAutofit/>
          </a:bodyPr>
          <a:lstStyle/>
          <a:p>
            <a:pPr algn="ctr">
              <a:lnSpc>
                <a:spcPct val="90000"/>
              </a:lnSpc>
            </a:pPr>
            <a:r>
              <a:rPr lang="en-US" sz="5500" dirty="0"/>
              <a:t>CDEC 2326</a:t>
            </a:r>
            <a:br>
              <a:rPr lang="en-US" sz="5500" dirty="0"/>
            </a:br>
            <a:r>
              <a:rPr lang="en-US" sz="5500" dirty="0"/>
              <a:t>Summer 2021</a:t>
            </a:r>
          </a:p>
        </p:txBody>
      </p:sp>
      <p:sp>
        <p:nvSpPr>
          <p:cNvPr id="3" name="Subtitle 2">
            <a:extLst>
              <a:ext uri="{FF2B5EF4-FFF2-40B4-BE49-F238E27FC236}">
                <a16:creationId xmlns:a16="http://schemas.microsoft.com/office/drawing/2014/main" id="{31D45308-D90A-4723-84E0-8D9267C14254}"/>
              </a:ext>
            </a:extLst>
          </p:cNvPr>
          <p:cNvSpPr>
            <a:spLocks noGrp="1"/>
          </p:cNvSpPr>
          <p:nvPr>
            <p:ph type="subTitle" idx="1"/>
          </p:nvPr>
        </p:nvSpPr>
        <p:spPr>
          <a:xfrm>
            <a:off x="638882" y="5713671"/>
            <a:ext cx="10909643" cy="552659"/>
          </a:xfrm>
        </p:spPr>
        <p:txBody>
          <a:bodyPr anchor="t">
            <a:noAutofit/>
          </a:bodyPr>
          <a:lstStyle/>
          <a:p>
            <a:pPr algn="ctr"/>
            <a:endParaRPr lang="en-US" sz="3600" dirty="0"/>
          </a:p>
        </p:txBody>
      </p:sp>
      <p:pic>
        <p:nvPicPr>
          <p:cNvPr id="4" name="Video 3">
            <a:extLst>
              <a:ext uri="{FF2B5EF4-FFF2-40B4-BE49-F238E27FC236}">
                <a16:creationId xmlns:a16="http://schemas.microsoft.com/office/drawing/2014/main" id="{FA2EE986-3F61-4B02-A3A0-CA36E7074C8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1" b="258"/>
          <a:stretch/>
        </p:blipFill>
        <p:spPr>
          <a:xfrm>
            <a:off x="3697385" y="591670"/>
            <a:ext cx="4792634" cy="2688873"/>
          </a:xfrm>
          <a:prstGeom prst="rect">
            <a:avLst/>
          </a:prstGeom>
        </p:spPr>
      </p:pic>
      <p:sp>
        <p:nvSpPr>
          <p:cNvPr id="25"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A18B67"/>
          </a:solidFill>
          <a:ln w="38100" cap="rnd">
            <a:solidFill>
              <a:srgbClr val="A18B6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4"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6"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5" name="Audio 4">
            <a:hlinkClick r:id="" action="ppaction://media"/>
            <a:extLst>
              <a:ext uri="{FF2B5EF4-FFF2-40B4-BE49-F238E27FC236}">
                <a16:creationId xmlns:a16="http://schemas.microsoft.com/office/drawing/2014/main" id="{90E7AD17-0E87-4DBE-9418-8ADF63CFC6F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76054108"/>
      </p:ext>
    </p:extLst>
  </p:cSld>
  <p:clrMapOvr>
    <a:masterClrMapping/>
  </p:clrMapOvr>
  <mc:AlternateContent xmlns:mc="http://schemas.openxmlformats.org/markup-compatibility/2006">
    <mc:Choice xmlns:p14="http://schemas.microsoft.com/office/powerpoint/2010/main" Requires="p14">
      <p:transition spd="slow" p14:dur="2000" advTm="8153"/>
    </mc:Choice>
    <mc:Fallback>
      <p:transition spd="slow" advTm="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76" objId="4"/>
        <p14:stopEvt time="815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47C1-E035-4EA3-A273-BCD115B0CE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9033E1C-4E50-4947-B3FC-E597509BAD41}"/>
              </a:ext>
            </a:extLst>
          </p:cNvPr>
          <p:cNvSpPr>
            <a:spLocks noGrp="1"/>
          </p:cNvSpPr>
          <p:nvPr>
            <p:ph idx="1"/>
          </p:nvPr>
        </p:nvSpPr>
        <p:spPr/>
        <p:txBody>
          <a:bodyPr/>
          <a:lstStyle/>
          <a:p>
            <a:r>
              <a:rPr lang="en-US" dirty="0"/>
              <a:t> </a:t>
            </a:r>
          </a:p>
        </p:txBody>
      </p:sp>
      <p:sp>
        <p:nvSpPr>
          <p:cNvPr id="7" name="TextBox 6">
            <a:extLst>
              <a:ext uri="{FF2B5EF4-FFF2-40B4-BE49-F238E27FC236}">
                <a16:creationId xmlns:a16="http://schemas.microsoft.com/office/drawing/2014/main" id="{A20CEA74-1202-419F-94C9-BA21F0A45D75}"/>
              </a:ext>
            </a:extLst>
          </p:cNvPr>
          <p:cNvSpPr txBox="1"/>
          <p:nvPr/>
        </p:nvSpPr>
        <p:spPr>
          <a:xfrm>
            <a:off x="401216" y="1608065"/>
            <a:ext cx="9911443" cy="3609321"/>
          </a:xfrm>
          <a:prstGeom prst="rect">
            <a:avLst/>
          </a:prstGeom>
          <a:noFill/>
        </p:spPr>
        <p:txBody>
          <a:bodyPr wrap="square">
            <a:spAutoFit/>
          </a:bodyPr>
          <a:lstStyle/>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 </a:t>
            </a:r>
            <a:r>
              <a:rPr lang="en-US"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Week of June 28</a:t>
            </a:r>
            <a:r>
              <a:rPr lang="en-US" sz="1800"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5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Career Papers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bservational Interview</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Assignments for this week are due on Wednesday, June 30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Midnight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Thursday, July 1</a:t>
            </a:r>
            <a:r>
              <a:rPr lang="en-US" sz="1800"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Final Exam Online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A982BE6-59EA-479D-87F9-0B72AC5D70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26003429"/>
      </p:ext>
    </p:extLst>
  </p:cSld>
  <p:clrMapOvr>
    <a:masterClrMapping/>
  </p:clrMapOvr>
  <mc:AlternateContent xmlns:mc="http://schemas.openxmlformats.org/markup-compatibility/2006">
    <mc:Choice xmlns:p14="http://schemas.microsoft.com/office/powerpoint/2010/main" Requires="p14">
      <p:transition spd="slow" p14:dur="2000" advTm="65134"/>
    </mc:Choice>
    <mc:Fallback>
      <p:transition spd="slow" advTm="6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EBA2F-BE9A-4B8C-9068-0C9CF150BB99}"/>
              </a:ext>
            </a:extLst>
          </p:cNvPr>
          <p:cNvSpPr>
            <a:spLocks noGrp="1"/>
          </p:cNvSpPr>
          <p:nvPr>
            <p:ph type="title"/>
          </p:nvPr>
        </p:nvSpPr>
        <p:spPr>
          <a:xfrm>
            <a:off x="635000" y="634029"/>
            <a:ext cx="10921640" cy="1314698"/>
          </a:xfrm>
        </p:spPr>
        <p:txBody>
          <a:bodyPr anchor="ctr">
            <a:normAutofit/>
          </a:bodyPr>
          <a:lstStyle/>
          <a:p>
            <a:pPr algn="ctr">
              <a:lnSpc>
                <a:spcPct val="90000"/>
              </a:lnSpc>
            </a:pPr>
            <a:r>
              <a:rPr lang="en-US" sz="4000">
                <a:effectLst/>
                <a:latin typeface="Tahoma" panose="020B0604030504040204" pitchFamily="34" charset="0"/>
                <a:ea typeface="Calibri" panose="020F0502020204030204" pitchFamily="34" charset="0"/>
                <a:cs typeface="Times New Roman" panose="02020603050405020304" pitchFamily="18" charset="0"/>
              </a:rPr>
              <a:t>Observational Requirements</a:t>
            </a:r>
            <a:br>
              <a:rPr lang="en-US" sz="4000">
                <a:effectLst/>
                <a:latin typeface="Calibri" panose="020F0502020204030204" pitchFamily="34" charset="0"/>
                <a:ea typeface="Calibri" panose="020F0502020204030204" pitchFamily="34" charset="0"/>
                <a:cs typeface="Times New Roman" panose="02020603050405020304" pitchFamily="18" charset="0"/>
              </a:rPr>
            </a:br>
            <a:endParaRPr lang="en-US" sz="4000"/>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2">
            <a:extLst>
              <a:ext uri="{FF2B5EF4-FFF2-40B4-BE49-F238E27FC236}">
                <a16:creationId xmlns:a16="http://schemas.microsoft.com/office/drawing/2014/main" id="{ED206B5F-BBEA-43F2-85DD-4AE13158CE25}"/>
              </a:ext>
            </a:extLst>
          </p:cNvPr>
          <p:cNvGraphicFramePr>
            <a:graphicFrameLocks noGrp="1"/>
          </p:cNvGraphicFramePr>
          <p:nvPr>
            <p:ph idx="1"/>
            <p:extLst>
              <p:ext uri="{D42A27DB-BD31-4B8C-83A1-F6EECF244321}">
                <p14:modId xmlns:p14="http://schemas.microsoft.com/office/powerpoint/2010/main" val="1561011298"/>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747C061E-40FE-4CB8-B485-AC96ABF383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9565556"/>
      </p:ext>
    </p:extLst>
  </p:cSld>
  <p:clrMapOvr>
    <a:masterClrMapping/>
  </p:clrMapOvr>
  <mc:AlternateContent xmlns:mc="http://schemas.openxmlformats.org/markup-compatibility/2006">
    <mc:Choice xmlns:p14="http://schemas.microsoft.com/office/powerpoint/2010/main" Requires="p14">
      <p:transition spd="slow" p14:dur="2000" advTm="101385"/>
    </mc:Choice>
    <mc:Fallback>
      <p:transition spd="slow" advTm="10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8D419-5D39-427D-8E73-15F7491A6CA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3295386-4A18-4EE5-AE8C-5C6C387A9B2D}"/>
              </a:ext>
            </a:extLst>
          </p:cNvPr>
          <p:cNvSpPr>
            <a:spLocks noGrp="1"/>
          </p:cNvSpPr>
          <p:nvPr>
            <p:ph idx="1"/>
          </p:nvPr>
        </p:nvSpPr>
        <p:spPr/>
        <p:txBody>
          <a:bodyPr/>
          <a:lstStyle/>
          <a:p>
            <a:r>
              <a:rPr lang="en-US" dirty="0"/>
              <a:t>Welcome to CDEC 2326 Administration of Programs for Children</a:t>
            </a:r>
          </a:p>
          <a:p>
            <a:r>
              <a:rPr lang="en-US" dirty="0"/>
              <a:t>A syllabus with voice instruction is provided with this PowerPoint</a:t>
            </a:r>
          </a:p>
          <a:p>
            <a:r>
              <a:rPr lang="en-US" dirty="0"/>
              <a:t>A syllabus for you to copy and print is also provided under the assignment tab in Teams</a:t>
            </a:r>
          </a:p>
          <a:p>
            <a:pPr marL="0" indent="0">
              <a:buNone/>
            </a:pPr>
            <a:r>
              <a:rPr lang="en-US" dirty="0"/>
              <a:t> </a:t>
            </a:r>
          </a:p>
        </p:txBody>
      </p:sp>
      <p:pic>
        <p:nvPicPr>
          <p:cNvPr id="4" name="Audio 3">
            <a:hlinkClick r:id="" action="ppaction://media"/>
            <a:extLst>
              <a:ext uri="{FF2B5EF4-FFF2-40B4-BE49-F238E27FC236}">
                <a16:creationId xmlns:a16="http://schemas.microsoft.com/office/drawing/2014/main" id="{174B9C15-61EA-4A9E-95BF-64E30F4E15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39077677"/>
      </p:ext>
    </p:extLst>
  </p:cSld>
  <p:clrMapOvr>
    <a:masterClrMapping/>
  </p:clrMapOvr>
  <mc:AlternateContent xmlns:mc="http://schemas.openxmlformats.org/markup-compatibility/2006">
    <mc:Choice xmlns:p14="http://schemas.microsoft.com/office/powerpoint/2010/main" Requires="p14">
      <p:transition spd="slow" p14:dur="2000" advTm="22009"/>
    </mc:Choice>
    <mc:Fallback>
      <p:transition spd="slow" advTm="2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EF3D-DAEA-4B80-8D8A-14B03BADF6BB}"/>
              </a:ext>
            </a:extLst>
          </p:cNvPr>
          <p:cNvSpPr>
            <a:spLocks noGrp="1"/>
          </p:cNvSpPr>
          <p:nvPr>
            <p:ph type="title"/>
          </p:nvPr>
        </p:nvSpPr>
        <p:spPr>
          <a:xfrm>
            <a:off x="838200" y="365125"/>
            <a:ext cx="10515600" cy="1155765"/>
          </a:xfrm>
        </p:spPr>
        <p:txBody>
          <a:bodyPr/>
          <a:lstStyle/>
          <a:p>
            <a:r>
              <a:rPr lang="en-US" dirty="0"/>
              <a:t>					</a:t>
            </a:r>
          </a:p>
        </p:txBody>
      </p:sp>
      <p:sp>
        <p:nvSpPr>
          <p:cNvPr id="3" name="Content Placeholder 2">
            <a:extLst>
              <a:ext uri="{FF2B5EF4-FFF2-40B4-BE49-F238E27FC236}">
                <a16:creationId xmlns:a16="http://schemas.microsoft.com/office/drawing/2014/main" id="{4E7E51D4-231D-40C0-8384-AE9DFDA2B337}"/>
              </a:ext>
            </a:extLst>
          </p:cNvPr>
          <p:cNvSpPr>
            <a:spLocks noGrp="1"/>
          </p:cNvSpPr>
          <p:nvPr>
            <p:ph idx="1"/>
          </p:nvPr>
        </p:nvSpPr>
        <p:spPr/>
        <p:txBody>
          <a:bodyPr>
            <a:normAutofit fontScale="85000" lnSpcReduction="20000"/>
          </a:bodyPr>
          <a:lstStyle/>
          <a:p>
            <a:pPr marL="0" marR="0" indent="0">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Instructor:		Linda Jennings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Email:			</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linda.jennings@texarkanacollege.edu</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Contact Number:  		903-293-4590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Course Time:		Individualized WEB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Required Text:  </a:t>
            </a:r>
            <a:r>
              <a:rPr lang="en-US"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Leaders and Supervisions in Child Care Programs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By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Sciarra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Dorsey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ISBN 13:978-0-7668-2577-2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Catalog Description:  A practical application of management procedures for early care and education programs, including a study of operating, supervising and evaluating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Objectives:  Students will exhibit an understanding of the leader’s role, how to implement policies and procedures and effective communication with staff and parents.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Drop or Withdrawal:  A student should not stop attending a class without formally withdrawing from the course.  If a student stops attending class after the published last day for students to drop, the student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receive a grade of “F” in the class. The instructor will submit the last date of attendance for students receiving a grade of “F” or “W”.  Withdrawal from a course(s)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affect a student’s current or future financial aid eligibility. Students should consult the Financial Aid Office to learn both short and long term consequences of a withdrawal.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03E0533F-0E92-4FF3-932D-48F2A52E4EA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6" name="Picture 6" descr="Related image">
            <a:hlinkClick r:id="rId5"/>
            <a:extLst>
              <a:ext uri="{FF2B5EF4-FFF2-40B4-BE49-F238E27FC236}">
                <a16:creationId xmlns:a16="http://schemas.microsoft.com/office/drawing/2014/main" id="{FCEF94BC-1998-4403-8659-8CAA9B613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7902" y="248730"/>
            <a:ext cx="1912938" cy="9445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0B9C612-C529-49ED-9C6B-EF3DDC513477}"/>
              </a:ext>
            </a:extLst>
          </p:cNvPr>
          <p:cNvSpPr>
            <a:spLocks noChangeArrowheads="1"/>
          </p:cNvSpPr>
          <p:nvPr/>
        </p:nvSpPr>
        <p:spPr bwMode="auto">
          <a:xfrm>
            <a:off x="0" y="955487"/>
            <a:ext cx="806958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Boopee"/>
                <a:ea typeface="Calibri" panose="020F0502020204030204" pitchFamily="34" charset="0"/>
                <a:cs typeface="Times New Roman" panose="02020603050405020304" pitchFamily="18" charset="0"/>
              </a:rPr>
              <a:t> 		</a:t>
            </a:r>
            <a:r>
              <a:rPr lang="en-US" altLang="en-US" sz="2000" dirty="0">
                <a:latin typeface="Boopee"/>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CDEC 2326  Administration of Programs for Children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Summer 2021 Course Syllabus</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EB91B2E0-E635-4875-96C0-A4E9794CDB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092494"/>
      </p:ext>
    </p:extLst>
  </p:cSld>
  <p:clrMapOvr>
    <a:masterClrMapping/>
  </p:clrMapOvr>
  <mc:AlternateContent xmlns:mc="http://schemas.openxmlformats.org/markup-compatibility/2006">
    <mc:Choice xmlns:p14="http://schemas.microsoft.com/office/powerpoint/2010/main" Requires="p14">
      <p:transition spd="slow" p14:dur="2000" advTm="151744"/>
    </mc:Choice>
    <mc:Fallback>
      <p:transition spd="slow" advTm="15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89715-EF80-4154-94BD-7E18F2720D7A}"/>
              </a:ext>
            </a:extLst>
          </p:cNvPr>
          <p:cNvSpPr txBox="1"/>
          <p:nvPr/>
        </p:nvSpPr>
        <p:spPr>
          <a:xfrm>
            <a:off x="653143" y="207445"/>
            <a:ext cx="9815804" cy="4850367"/>
          </a:xfrm>
          <a:prstGeom prst="rect">
            <a:avLst/>
          </a:prstGeom>
          <a:noFill/>
        </p:spPr>
        <p:txBody>
          <a:bodyPr wrap="square">
            <a:spAutoFit/>
          </a:bodyPr>
          <a:lstStyle/>
          <a:p>
            <a:pPr marL="0" marR="0">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Class attendance and Participation:  This is an individualized course.  The student will follow the syllabus as outlined for this course.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Academic Integrity:  Academic honesty is expected of students enrolled in this course.  Cheating and plagiarism of any form will be reported to the college and may be grounds for failing the course. No copying homework, test or quizzes.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Disability Act:  Texarkana College complies with all provisions of the Americans with Disabilities Act and makes reasonable accommodations upon request.  Please contact Administration at 903-823-3283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or go by the Recruitment, Advisement, and Retention Department located in the Administration building for personal assistance.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If you have an accommodation letter from their office indicating that you have a disability which requires academic accommodations, please present it to me, so we can discuss the accommodations that you might need for this class.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65A96C5A-D5E9-45FD-B6EA-5C391BD4BE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0317610"/>
      </p:ext>
    </p:extLst>
  </p:cSld>
  <p:clrMapOvr>
    <a:masterClrMapping/>
  </p:clrMapOvr>
  <mc:AlternateContent xmlns:mc="http://schemas.openxmlformats.org/markup-compatibility/2006">
    <mc:Choice xmlns:p14="http://schemas.microsoft.com/office/powerpoint/2010/main" Requires="p14">
      <p:transition spd="slow" p14:dur="2000" advTm="117840"/>
    </mc:Choice>
    <mc:Fallback>
      <p:transition spd="slow" advTm="11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1B4CA9-6D06-400B-B303-1FD2C68CF6F3}"/>
              </a:ext>
            </a:extLst>
          </p:cNvPr>
          <p:cNvSpPr txBox="1"/>
          <p:nvPr/>
        </p:nvSpPr>
        <p:spPr>
          <a:xfrm>
            <a:off x="457199" y="631763"/>
            <a:ext cx="11084767" cy="5015219"/>
          </a:xfrm>
          <a:prstGeom prst="rect">
            <a:avLst/>
          </a:prstGeom>
          <a:noFill/>
        </p:spPr>
        <p:txBody>
          <a:bodyPr wrap="square">
            <a:spAutoFit/>
          </a:bodyPr>
          <a:lstStyle/>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Grades: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2430</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-2700		Lecture: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B=2160-2429 		Tests (4 at 200 points)				800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189</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0-2159		Paper					200 points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1620</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-1889		Homework (8 at 100 points each)			800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Below </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1619</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		10 Hours of Lab (10 at 50 points each) 		500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 Hours of Observational Lab			200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Comprehensive Final Exam			</a:t>
            </a:r>
            <a:r>
              <a:rPr lang="en-US" sz="1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 points</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2700 total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Tests:  Tests will be given in the Testing Center.  Test dates are listed on the class schedule.  Tests will be multiple choice, fill in the blank, essay and true/false.  Questions will come from the class discussions, lab work, homework, and notes.  </a:t>
            </a:r>
            <a:r>
              <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make-up TESTS</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 Exemptions!!!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Paper:  A two-page typed paper over the observation experience, supervision and leadership will be due.  Instructions for the paper will be given at a later date.  Regardless of excuses, late papers will not be taken.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Lab Work: The State of Texas is mandating 30 hours of observational training for students attending CDEC 2326.  Please refer to the observational requirement page for complete instructions.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effectLst/>
                <a:latin typeface="Times New Roman" panose="02020603050405020304" pitchFamily="18" charset="0"/>
                <a:ea typeface="Calibri" panose="020F0502020204030204" pitchFamily="34" charset="0"/>
              </a:rPr>
              <a:t>Homework:  Homework assignments correspond with the class discussions. Homework will vary from short answer questions to business reports. </a:t>
            </a:r>
            <a:endParaRPr lang="en-US" sz="1400" dirty="0"/>
          </a:p>
        </p:txBody>
      </p:sp>
      <p:pic>
        <p:nvPicPr>
          <p:cNvPr id="5" name="Audio 4">
            <a:hlinkClick r:id="" action="ppaction://media"/>
            <a:extLst>
              <a:ext uri="{FF2B5EF4-FFF2-40B4-BE49-F238E27FC236}">
                <a16:creationId xmlns:a16="http://schemas.microsoft.com/office/drawing/2014/main" id="{98339012-9BB1-4034-A81F-F0047F06B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3483210"/>
      </p:ext>
    </p:extLst>
  </p:cSld>
  <p:clrMapOvr>
    <a:masterClrMapping/>
  </p:clrMapOvr>
  <mc:AlternateContent xmlns:mc="http://schemas.openxmlformats.org/markup-compatibility/2006">
    <mc:Choice xmlns:p14="http://schemas.microsoft.com/office/powerpoint/2010/main" Requires="p14">
      <p:transition spd="slow" p14:dur="2000" advTm="162241"/>
    </mc:Choice>
    <mc:Fallback>
      <p:transition spd="slow" advTm="16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45EF-ED45-40FF-AD8E-50D7A0C11C85}"/>
              </a:ext>
            </a:extLst>
          </p:cNvPr>
          <p:cNvSpPr>
            <a:spLocks noGrp="1"/>
          </p:cNvSpPr>
          <p:nvPr>
            <p:ph type="title"/>
          </p:nvPr>
        </p:nvSpPr>
        <p:spPr>
          <a:xfrm>
            <a:off x="838200" y="90487"/>
            <a:ext cx="10515600" cy="1325563"/>
          </a:xfrm>
        </p:spPr>
        <p:txBody>
          <a:bodyPr/>
          <a:lstStyle/>
          <a:p>
            <a:r>
              <a:rPr lang="en-US" dirty="0"/>
              <a:t>		</a:t>
            </a:r>
          </a:p>
        </p:txBody>
      </p:sp>
      <p:sp>
        <p:nvSpPr>
          <p:cNvPr id="3" name="Content Placeholder 2">
            <a:extLst>
              <a:ext uri="{FF2B5EF4-FFF2-40B4-BE49-F238E27FC236}">
                <a16:creationId xmlns:a16="http://schemas.microsoft.com/office/drawing/2014/main" id="{25E276B4-761E-429E-8CF1-DFCD35AF56B5}"/>
              </a:ext>
            </a:extLst>
          </p:cNvPr>
          <p:cNvSpPr>
            <a:spLocks noGrp="1"/>
          </p:cNvSpPr>
          <p:nvPr>
            <p:ph idx="1"/>
          </p:nvPr>
        </p:nvSpPr>
        <p:spPr>
          <a:xfrm>
            <a:off x="838200" y="1929620"/>
            <a:ext cx="10515600" cy="4251723"/>
          </a:xfrm>
        </p:spPr>
        <p:txBody>
          <a:bodyPr/>
          <a:lstStyle/>
          <a:p>
            <a:pPr marL="0" marR="0" algn="just">
              <a:lnSpc>
                <a:spcPct val="115000"/>
              </a:lnSpc>
              <a:spcBef>
                <a:spcPts val="0"/>
              </a:spcBef>
              <a:spcAft>
                <a:spcPts val="0"/>
              </a:spcAft>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Week of June 1st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Introduction to class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 1 Understanding the Leader’s Role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 1 Homework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 2 The Leader as Role Model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 2 Homework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 Lab Hours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 Lab Hours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Assignments for this week are due on Sunday, June 6</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Midnight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Test: Chapters 1 and 2 in the testing center (6/7-6/10)</a:t>
            </a:r>
            <a:endParaRPr lang="en-US" dirty="0"/>
          </a:p>
        </p:txBody>
      </p:sp>
      <p:sp>
        <p:nvSpPr>
          <p:cNvPr id="4" name="Rectangle 2">
            <a:extLst>
              <a:ext uri="{FF2B5EF4-FFF2-40B4-BE49-F238E27FC236}">
                <a16:creationId xmlns:a16="http://schemas.microsoft.com/office/drawing/2014/main" id="{747229A5-CF6A-47EF-861D-92697D2919AA}"/>
              </a:ext>
            </a:extLst>
          </p:cNvPr>
          <p:cNvSpPr>
            <a:spLocks noChangeArrowheads="1"/>
          </p:cNvSpPr>
          <p:nvPr/>
        </p:nvSpPr>
        <p:spPr bwMode="auto">
          <a:xfrm>
            <a:off x="0" y="-274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4">
            <a:extLst>
              <a:ext uri="{FF2B5EF4-FFF2-40B4-BE49-F238E27FC236}">
                <a16:creationId xmlns:a16="http://schemas.microsoft.com/office/drawing/2014/main" id="{DEC027BC-2957-40BC-8636-E5B794B5C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992" y="403827"/>
            <a:ext cx="786960" cy="10122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F11ECA0-3BDA-4316-9C99-7561CA25EA53}"/>
              </a:ext>
            </a:extLst>
          </p:cNvPr>
          <p:cNvSpPr>
            <a:spLocks noChangeArrowheads="1"/>
          </p:cNvSpPr>
          <p:nvPr/>
        </p:nvSpPr>
        <p:spPr bwMode="auto">
          <a:xfrm>
            <a:off x="3035030" y="748444"/>
            <a:ext cx="1219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Class Schedule</a:t>
            </a:r>
            <a:r>
              <a:rPr kumimoji="0" lang="en-US" altLang="en-US" sz="2800" b="0" i="0" u="none" strike="noStrike" cap="none" normalizeH="0" baseline="0" dirty="0">
                <a:ln>
                  <a:noFill/>
                </a:ln>
                <a:solidFill>
                  <a:schemeClr val="tx1"/>
                </a:solidFill>
                <a:effectLs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994BE36A-1FA7-4536-B566-EEE2E1D0A4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77833100"/>
      </p:ext>
    </p:extLst>
  </p:cSld>
  <p:clrMapOvr>
    <a:masterClrMapping/>
  </p:clrMapOvr>
  <mc:AlternateContent xmlns:mc="http://schemas.openxmlformats.org/markup-compatibility/2006">
    <mc:Choice xmlns:p14="http://schemas.microsoft.com/office/powerpoint/2010/main" Requires="p14">
      <p:transition spd="slow" p14:dur="2000" advTm="59077"/>
    </mc:Choice>
    <mc:Fallback>
      <p:transition spd="slow" advTm="5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8371-8548-4550-B89C-65DB967382F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BA22E75-08CA-4E18-8243-215D99C9065C}"/>
              </a:ext>
            </a:extLst>
          </p:cNvPr>
          <p:cNvSpPr>
            <a:spLocks noGrp="1"/>
          </p:cNvSpPr>
          <p:nvPr>
            <p:ph idx="1"/>
          </p:nvPr>
        </p:nvSpPr>
        <p:spPr/>
        <p:txBody>
          <a:bodyPr/>
          <a:lstStyle/>
          <a:p>
            <a:pPr marL="0" marR="0" algn="just">
              <a:lnSpc>
                <a:spcPct val="115000"/>
              </a:lnSpc>
              <a:spcBef>
                <a:spcPts val="0"/>
              </a:spcBef>
              <a:spcAft>
                <a:spcPts val="0"/>
              </a:spcAft>
            </a:pPr>
            <a:r>
              <a:rPr lang="en-US"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Week of June 7</a:t>
            </a:r>
            <a:r>
              <a:rPr lang="en-US" sz="1800"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 3 Setting the Stage for Effective Supervision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3 Homework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4 Making the Supervisory Program Work</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4 Homework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 Lab Hours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 Lab Hours</a:t>
            </a:r>
          </a:p>
          <a:p>
            <a:pPr marL="914400" marR="0" indent="45720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Assignments for this week are due on Sunday, June 13</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Midnight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Test: Chapters 3 and 4 in the testing center (6/14 to 6/17)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Audio 3">
            <a:hlinkClick r:id="" action="ppaction://media"/>
            <a:extLst>
              <a:ext uri="{FF2B5EF4-FFF2-40B4-BE49-F238E27FC236}">
                <a16:creationId xmlns:a16="http://schemas.microsoft.com/office/drawing/2014/main" id="{6768CCBA-A3AE-419C-BC9B-B169FCCF5E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6580231"/>
      </p:ext>
    </p:extLst>
  </p:cSld>
  <p:clrMapOvr>
    <a:masterClrMapping/>
  </p:clrMapOvr>
  <mc:AlternateContent xmlns:mc="http://schemas.openxmlformats.org/markup-compatibility/2006">
    <mc:Choice xmlns:p14="http://schemas.microsoft.com/office/powerpoint/2010/main" Requires="p14">
      <p:transition spd="slow" p14:dur="2000" advTm="29085"/>
    </mc:Choice>
    <mc:Fallback>
      <p:transition spd="slow" advTm="2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48CF-CA95-4191-8944-9037CBA4E7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1D1392-1F8F-4B04-8ECE-2D9B40A5F7E0}"/>
              </a:ext>
            </a:extLst>
          </p:cNvPr>
          <p:cNvSpPr>
            <a:spLocks noGrp="1"/>
          </p:cNvSpPr>
          <p:nvPr>
            <p:ph idx="1"/>
          </p:nvPr>
        </p:nvSpPr>
        <p:spPr/>
        <p:txBody>
          <a:bodyPr/>
          <a:lstStyle/>
          <a:p>
            <a:pPr marL="0" marR="0" algn="just">
              <a:lnSpc>
                <a:spcPct val="115000"/>
              </a:lnSpc>
              <a:spcBef>
                <a:spcPts val="0"/>
              </a:spcBef>
              <a:spcAft>
                <a:spcPts val="0"/>
              </a:spcAft>
            </a:pPr>
            <a:r>
              <a:rPr lang="en-US"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Week of June 14</a:t>
            </a:r>
            <a:r>
              <a:rPr lang="en-US" sz="1800"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 5 The Orientation Program: Starting the Relationship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5 Homework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6 The Supervision Process0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6 Homework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#5 Lab Hours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#6 Lab Hours</a:t>
            </a:r>
          </a:p>
          <a:p>
            <a:pPr marL="914400" marR="0" indent="0" algn="just">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Assignments for this week are due on Sunday, June 20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Midnight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Test: Chapters 5 and 6 in the testing center (6/21 to 6/24)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5B2D87A7-422D-4BC8-89EC-9F52320A37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49732921"/>
      </p:ext>
    </p:extLst>
  </p:cSld>
  <p:clrMapOvr>
    <a:masterClrMapping/>
  </p:clrMapOvr>
  <mc:AlternateContent xmlns:mc="http://schemas.openxmlformats.org/markup-compatibility/2006">
    <mc:Choice xmlns:p14="http://schemas.microsoft.com/office/powerpoint/2010/main" Requires="p14">
      <p:transition spd="slow" p14:dur="2000" advTm="26548"/>
    </mc:Choice>
    <mc:Fallback>
      <p:transition spd="slow" advTm="2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9BFC-EAB2-4A8F-A230-CBEEA7A47C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4C23B0-A9F4-4F76-BD0B-232566E7C239}"/>
              </a:ext>
            </a:extLst>
          </p:cNvPr>
          <p:cNvSpPr>
            <a:spLocks noGrp="1"/>
          </p:cNvSpPr>
          <p:nvPr>
            <p:ph idx="1"/>
          </p:nvPr>
        </p:nvSpPr>
        <p:spPr/>
        <p:txBody>
          <a:bodyPr/>
          <a:lstStyle/>
          <a:p>
            <a:pPr marL="0" marR="0">
              <a:lnSpc>
                <a:spcPct val="115000"/>
              </a:lnSpc>
              <a:spcBef>
                <a:spcPts val="0"/>
              </a:spcBef>
              <a:spcAft>
                <a:spcPts val="0"/>
              </a:spcAft>
            </a:pPr>
            <a:r>
              <a:rPr lang="en-US"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Week of June 21</a:t>
            </a:r>
            <a:r>
              <a:rPr lang="en-US" sz="1800"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 7 The Leader as a Change Agent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7 Homework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8 The Leader as a Professional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 8 Homework</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#7 Lab Hours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#8 Lab Hours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#9 Lab Hours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 Lab Hours</a:t>
            </a:r>
          </a:p>
          <a:p>
            <a:pPr marL="914400" marR="0" indent="45720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Assignments for this week are due on Sunday, June 27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Midnight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Test: Chapters 7 and 8 in the testing center (6/28 to 6/30)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Audio 4">
            <a:hlinkClick r:id="" action="ppaction://media"/>
            <a:extLst>
              <a:ext uri="{FF2B5EF4-FFF2-40B4-BE49-F238E27FC236}">
                <a16:creationId xmlns:a16="http://schemas.microsoft.com/office/drawing/2014/main" id="{DB2DBDB1-3DF9-482F-BA53-617347EB6E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9336301"/>
      </p:ext>
    </p:extLst>
  </p:cSld>
  <p:clrMapOvr>
    <a:masterClrMapping/>
  </p:clrMapOvr>
  <mc:AlternateContent xmlns:mc="http://schemas.openxmlformats.org/markup-compatibility/2006">
    <mc:Choice xmlns:p14="http://schemas.microsoft.com/office/powerpoint/2010/main" Requires="p14">
      <p:transition spd="slow" p14:dur="2000" advTm="32308"/>
    </mc:Choice>
    <mc:Fallback>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155</TotalTime>
  <Words>1150</Words>
  <Application>Microsoft Office PowerPoint</Application>
  <PresentationFormat>Widescreen</PresentationFormat>
  <Paragraphs>105</Paragraphs>
  <Slides>11</Slides>
  <Notes>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Boopee</vt:lpstr>
      <vt:lpstr>Calibri</vt:lpstr>
      <vt:lpstr>Modern Love</vt:lpstr>
      <vt:lpstr>Tahoma</vt:lpstr>
      <vt:lpstr>The Hand</vt:lpstr>
      <vt:lpstr>Times New Roman</vt:lpstr>
      <vt:lpstr>SketchyVTI</vt:lpstr>
      <vt:lpstr>CDEC 2326 Summer 2021</vt:lpstr>
      <vt:lpstr>Introduction</vt:lpstr>
      <vt:lpstr>     </vt:lpstr>
      <vt:lpstr>PowerPoint Presentation</vt:lpstr>
      <vt:lpstr>PowerPoint Presentation</vt:lpstr>
      <vt:lpstr>  </vt:lpstr>
      <vt:lpstr>PowerPoint Presentation</vt:lpstr>
      <vt:lpstr>PowerPoint Presentation</vt:lpstr>
      <vt:lpstr>PowerPoint Presentation</vt:lpstr>
      <vt:lpstr>PowerPoint Presentation</vt:lpstr>
      <vt:lpstr>Observational Requirements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CDEC 2326 Summer 2021</dc:title>
  <dc:creator>Linda Jennings</dc:creator>
  <cp:lastModifiedBy>Linda Jennings</cp:lastModifiedBy>
  <cp:revision>11</cp:revision>
  <dcterms:created xsi:type="dcterms:W3CDTF">2021-06-01T12:44:53Z</dcterms:created>
  <dcterms:modified xsi:type="dcterms:W3CDTF">2021-06-01T15:22:03Z</dcterms:modified>
</cp:coreProperties>
</file>