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Lst>
  <p:notesMasterIdLst>
    <p:notesMasterId r:id="rId54"/>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83" d="100"/>
          <a:sy n="83" d="100"/>
        </p:scale>
        <p:origin x="30" y="5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E14A4E-B028-40DA-8419-D3F8A6B973AF}" type="datetimeFigureOut">
              <a:rPr lang="en-US" smtClean="0"/>
              <a:t>6/1/2018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B082DD-E29D-4960-9890-FE29C13A53F5}" type="slidenum">
              <a:rPr lang="en-US" smtClean="0"/>
              <a:t>‹#›</a:t>
            </a:fld>
            <a:endParaRPr lang="en-US"/>
          </a:p>
        </p:txBody>
      </p:sp>
    </p:spTree>
    <p:extLst>
      <p:ext uri="{BB962C8B-B14F-4D97-AF65-F5344CB8AC3E}">
        <p14:creationId xmlns:p14="http://schemas.microsoft.com/office/powerpoint/2010/main" val="17201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900" dirty="0"/>
          </a:p>
          <a:p>
            <a:endParaRPr lang="en-US" sz="29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1856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These will not</a:t>
            </a:r>
            <a:r>
              <a:rPr lang="en-US" baseline="0" dirty="0" smtClean="0"/>
              <a:t> be covered in class although some of the topics have been at previous times.  I encourage you to review all of them.  However, I strongly encourage you to read the one on How to make a presentation.  It is on page 220.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8907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0492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1323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3213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733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4871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87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3895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4975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7 Habits Leadership Continuum:</a:t>
            </a:r>
          </a:p>
          <a:p>
            <a:endParaRPr lang="en-US" dirty="0" smtClean="0"/>
          </a:p>
          <a:p>
            <a:r>
              <a:rPr lang="en-US" dirty="0" smtClean="0"/>
              <a:t>The 7 Habits build on one another.</a:t>
            </a:r>
          </a:p>
          <a:p>
            <a:endParaRPr lang="en-US" dirty="0" smtClean="0"/>
          </a:p>
          <a:p>
            <a:r>
              <a:rPr lang="en-US" dirty="0" smtClean="0"/>
              <a:t>You move from dependence (childhood) to independence as you take on more responsibility for your life (Habit 1), work toward meaningful goals (Habit 2) and use your time well (Habit 3).  As you become more independent, we call it winning the private victory.  </a:t>
            </a:r>
          </a:p>
          <a:p>
            <a:endParaRPr lang="en-US" dirty="0" smtClean="0"/>
          </a:p>
          <a:p>
            <a:r>
              <a:rPr lang="en-US" dirty="0" smtClean="0"/>
              <a:t>While being independent is good, there is a higher sate to strive for:  interdependence.  At home, at work and at school, we must work well with others to be successful.  Going for the win-win (Habit 4), understanding others (Habit 5), and</a:t>
            </a:r>
            <a:r>
              <a:rPr lang="en-US" baseline="0" dirty="0" smtClean="0"/>
              <a:t> valuing peoples differences</a:t>
            </a:r>
            <a:r>
              <a:rPr lang="en-US" dirty="0" smtClean="0"/>
              <a:t> (Habit 6) make you more interdependent.  We call that winning</a:t>
            </a:r>
            <a:r>
              <a:rPr lang="en-US" baseline="0" dirty="0" smtClean="0"/>
              <a:t> the public victory.</a:t>
            </a:r>
          </a:p>
          <a:p>
            <a:endParaRPr lang="en-US" baseline="0" dirty="0" smtClean="0"/>
          </a:p>
          <a:p>
            <a:r>
              <a:rPr lang="en-US" baseline="0" dirty="0" smtClean="0"/>
              <a:t>As you move up the Leadership continuum, becoming more and more interdependent, you truly become a leader---a leader of your life and a leader among your peers.</a:t>
            </a:r>
          </a:p>
          <a:p>
            <a:endParaRPr lang="en-US" baseline="0" dirty="0" smtClean="0"/>
          </a:p>
          <a:p>
            <a:r>
              <a:rPr lang="en-US" baseline="0" dirty="0" smtClean="0"/>
              <a:t>Notice that the private victory comes before the public victory.  You have got to get your own act together , at least to some degree, before you can succeed with other people.</a:t>
            </a:r>
          </a:p>
          <a:p>
            <a:endParaRPr lang="en-US" baseline="0" dirty="0" smtClean="0"/>
          </a:p>
          <a:p>
            <a:r>
              <a:rPr lang="en-US" baseline="0" dirty="0" smtClean="0"/>
              <a:t>Habit 7:  Sharpen the Saw surrounds all the other habits.  It is a habit of renewal.  You must do something everyday to recharge your body, mind, spirit, and emotional life.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8482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Franklin Planners Company merged</a:t>
            </a:r>
            <a:r>
              <a:rPr lang="en-US" baseline="0" dirty="0" smtClean="0"/>
              <a:t> with Covey Organization to form FranklinCovey.  </a:t>
            </a:r>
            <a:r>
              <a:rPr lang="en-US" b="1" dirty="0" smtClean="0"/>
              <a:t>FranklinCovey is a global company specializing in performance improvement.  They help organizations achieve results that require a change in human behavior.</a:t>
            </a:r>
            <a:r>
              <a:rPr lang="en-US" baseline="0" dirty="0" smtClean="0"/>
              <a:t>  They provide international training in Leadership, Execution, Productivity, Trust, Sales Performance, Customer Loyalty and Education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3412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you see?  Quietly</a:t>
            </a:r>
            <a:r>
              <a:rPr lang="en-US" baseline="0" dirty="0" smtClean="0"/>
              <a:t> analyze the figure and jot down what you see?</a:t>
            </a:r>
          </a:p>
          <a:p>
            <a:endParaRPr lang="en-US" baseline="0" dirty="0" smtClean="0"/>
          </a:p>
          <a:p>
            <a:r>
              <a:rPr lang="en-US" baseline="0" dirty="0" smtClean="0"/>
              <a:t>Who sees a big nosed man playing a saxophone?</a:t>
            </a:r>
          </a:p>
          <a:p>
            <a:endParaRPr lang="en-US" baseline="0" dirty="0" smtClean="0"/>
          </a:p>
          <a:p>
            <a:r>
              <a:rPr lang="en-US" baseline="0" dirty="0" smtClean="0"/>
              <a:t>Who sees a beautiful woman?</a:t>
            </a:r>
          </a:p>
          <a:p>
            <a:endParaRPr lang="en-US" baseline="0" dirty="0" smtClean="0"/>
          </a:p>
          <a:p>
            <a:r>
              <a:rPr lang="en-US" baseline="0" dirty="0" smtClean="0"/>
              <a:t>Who sees both?</a:t>
            </a:r>
          </a:p>
          <a:p>
            <a:endParaRPr lang="en-US" baseline="0" dirty="0" smtClean="0"/>
          </a:p>
          <a:p>
            <a:r>
              <a:rPr lang="en-US" baseline="0" dirty="0" smtClean="0"/>
              <a:t>We all see the same figure but it has different meanings to each of us.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90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you GET in life flow from the things you DO, which in turn flow from the way you SEE things.</a:t>
            </a:r>
          </a:p>
          <a:p>
            <a:endParaRPr lang="en-US" dirty="0" smtClean="0"/>
          </a:p>
          <a:p>
            <a:r>
              <a:rPr lang="en-US" dirty="0" smtClean="0"/>
              <a:t>We call this the See-Do-Get Cycle.</a:t>
            </a:r>
          </a:p>
          <a:p>
            <a:endParaRPr lang="en-US" dirty="0" smtClean="0"/>
          </a:p>
          <a:p>
            <a:pPr defTabSz="931774">
              <a:defRPr/>
            </a:pPr>
            <a:r>
              <a:rPr lang="en-US" dirty="0" smtClean="0"/>
              <a:t>This See-Do-Get Cycle is at</a:t>
            </a:r>
            <a:r>
              <a:rPr lang="en-US" baseline="0" dirty="0" smtClean="0"/>
              <a:t> work in your life.  How you see things will impact what you DO, and what your DO will impact the results you GET.  Then the results you GET will impact how you SEE things and so on.</a:t>
            </a:r>
          </a:p>
          <a:p>
            <a:pPr defTabSz="931774">
              <a:defRPr/>
            </a:pPr>
            <a:endParaRPr lang="en-US" baseline="0" dirty="0" smtClean="0"/>
          </a:p>
          <a:p>
            <a:pPr defTabSz="931774">
              <a:defRPr/>
            </a:pPr>
            <a:r>
              <a:rPr lang="en-US" baseline="0" dirty="0" smtClean="0"/>
              <a:t>Page 24—Read</a:t>
            </a:r>
          </a:p>
          <a:p>
            <a:pPr defTabSz="931774">
              <a:defRPr/>
            </a:pPr>
            <a:endParaRPr lang="en-US" baseline="0" dirty="0" smtClean="0"/>
          </a:p>
          <a:p>
            <a:pPr defTabSz="931774">
              <a:defRPr/>
            </a:pPr>
            <a:r>
              <a:rPr lang="en-US" baseline="0" dirty="0" smtClean="0"/>
              <a:t>What you see is what you get.  If you see yourself as a confident person who can succeed with the right kind of help, you probably will succeed.</a:t>
            </a:r>
          </a:p>
          <a:p>
            <a:pPr defTabSz="931774">
              <a:defRPr/>
            </a:pPr>
            <a:endParaRPr lang="en-US" baseline="0" dirty="0" smtClean="0"/>
          </a:p>
          <a:p>
            <a:pPr defTabSz="931774">
              <a:defRPr/>
            </a:pPr>
            <a:r>
              <a:rPr lang="en-US" baseline="0" dirty="0" smtClean="0"/>
              <a:t>This ties back to the self-efficacy lesson we talked about in a lesson earlier this semester. </a:t>
            </a:r>
          </a:p>
          <a:p>
            <a:pPr defTabSz="931774">
              <a:defRPr/>
            </a:pPr>
            <a:endParaRPr lang="en-US" baseline="0" dirty="0" smtClean="0"/>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58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Published in 1989</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7794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778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115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2746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0784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992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Compelling</a:t>
            </a:r>
            <a:r>
              <a:rPr lang="en-US" baseline="0" dirty="0" smtClean="0"/>
              <a:t> why—Top three reasons you want to go to college?</a:t>
            </a:r>
          </a:p>
          <a:p>
            <a:r>
              <a:rPr lang="en-US" baseline="0" dirty="0" smtClean="0"/>
              <a:t>Are your reasons strong enough to overcome obstacles that might get in your way?</a:t>
            </a:r>
          </a:p>
          <a:p>
            <a:endParaRPr lang="en-US" baseline="0" dirty="0" smtClean="0"/>
          </a:p>
          <a:p>
            <a:r>
              <a:rPr lang="en-US" baseline="0" dirty="0" smtClean="0"/>
              <a:t>Solid Academic Skills—We have discussed strategies to help you be successful academically:  writing, reading, test taking strategies, studying, note taking, critical thinking, researching and presenting</a:t>
            </a:r>
          </a:p>
          <a:p>
            <a:endParaRPr lang="en-US" baseline="0" dirty="0" smtClean="0"/>
          </a:p>
          <a:p>
            <a:r>
              <a:rPr lang="en-US" baseline="0" dirty="0" smtClean="0"/>
              <a:t>Effective Life Skills: managing time, setting goals, communicating well, managing finances, resolving conflicts, building friendships, caring for your health, dealing with difficult people, and working in teams.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EE198-9E98-465D-9360-438532390B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7372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28580D-03CF-436A-ADE1-053EFD8E65F4}" type="datetimeFigureOut">
              <a:rPr lang="en-US" smtClean="0"/>
              <a:t>6/1/2018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D4635C-24FA-4F15-AADF-DBCB31ED98F2}" type="slidenum">
              <a:rPr lang="en-US" smtClean="0"/>
              <a:t>‹#›</a:t>
            </a:fld>
            <a:endParaRPr lang="en-US" dirty="0"/>
          </a:p>
        </p:txBody>
      </p:sp>
    </p:spTree>
    <p:extLst>
      <p:ext uri="{BB962C8B-B14F-4D97-AF65-F5344CB8AC3E}">
        <p14:creationId xmlns:p14="http://schemas.microsoft.com/office/powerpoint/2010/main" val="4035241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28580D-03CF-436A-ADE1-053EFD8E65F4}" type="datetimeFigureOut">
              <a:rPr lang="en-US" smtClean="0"/>
              <a:t>6/1/2018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D4635C-24FA-4F15-AADF-DBCB31ED98F2}" type="slidenum">
              <a:rPr lang="en-US" smtClean="0"/>
              <a:t>‹#›</a:t>
            </a:fld>
            <a:endParaRPr lang="en-US" dirty="0"/>
          </a:p>
        </p:txBody>
      </p:sp>
    </p:spTree>
    <p:extLst>
      <p:ext uri="{BB962C8B-B14F-4D97-AF65-F5344CB8AC3E}">
        <p14:creationId xmlns:p14="http://schemas.microsoft.com/office/powerpoint/2010/main" val="3443181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28580D-03CF-436A-ADE1-053EFD8E65F4}" type="datetimeFigureOut">
              <a:rPr lang="en-US" smtClean="0"/>
              <a:t>6/1/2018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D4635C-24FA-4F15-AADF-DBCB31ED98F2}" type="slidenum">
              <a:rPr lang="en-US" smtClean="0"/>
              <a:t>‹#›</a:t>
            </a:fld>
            <a:endParaRPr lang="en-US" dirty="0"/>
          </a:p>
        </p:txBody>
      </p:sp>
    </p:spTree>
    <p:extLst>
      <p:ext uri="{BB962C8B-B14F-4D97-AF65-F5344CB8AC3E}">
        <p14:creationId xmlns:p14="http://schemas.microsoft.com/office/powerpoint/2010/main" val="3097430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7H Body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5791200"/>
          </a:xfrm>
          <a:prstGeom prst="rect">
            <a:avLst/>
          </a:prstGeom>
        </p:spPr>
        <p:txBody>
          <a:bodyPr vert="horz"/>
          <a:lstStyle>
            <a:lvl1pPr algn="l">
              <a:defRPr sz="3200" b="0" i="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092233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47B9BE-8B17-4337-B35A-18C788BB047D}" type="datetimeFigureOut">
              <a:rPr lang="en-US" smtClean="0"/>
              <a:t>6/1/2018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4EE08-54CE-470C-A1CD-91C38E37B078}" type="slidenum">
              <a:rPr lang="en-US" smtClean="0"/>
              <a:t>‹#›</a:t>
            </a:fld>
            <a:endParaRPr lang="en-US"/>
          </a:p>
        </p:txBody>
      </p:sp>
    </p:spTree>
    <p:extLst>
      <p:ext uri="{BB962C8B-B14F-4D97-AF65-F5344CB8AC3E}">
        <p14:creationId xmlns:p14="http://schemas.microsoft.com/office/powerpoint/2010/main" val="2103922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47B9BE-8B17-4337-B35A-18C788BB047D}" type="datetimeFigureOut">
              <a:rPr lang="en-US" smtClean="0"/>
              <a:t>6/1/2018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4EE08-54CE-470C-A1CD-91C38E37B078}" type="slidenum">
              <a:rPr lang="en-US" smtClean="0"/>
              <a:t>‹#›</a:t>
            </a:fld>
            <a:endParaRPr lang="en-US"/>
          </a:p>
        </p:txBody>
      </p:sp>
    </p:spTree>
    <p:extLst>
      <p:ext uri="{BB962C8B-B14F-4D97-AF65-F5344CB8AC3E}">
        <p14:creationId xmlns:p14="http://schemas.microsoft.com/office/powerpoint/2010/main" val="398011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47B9BE-8B17-4337-B35A-18C788BB047D}" type="datetimeFigureOut">
              <a:rPr lang="en-US" smtClean="0"/>
              <a:t>6/1/2018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4EE08-54CE-470C-A1CD-91C38E37B078}" type="slidenum">
              <a:rPr lang="en-US" smtClean="0"/>
              <a:t>‹#›</a:t>
            </a:fld>
            <a:endParaRPr lang="en-US"/>
          </a:p>
        </p:txBody>
      </p:sp>
    </p:spTree>
    <p:extLst>
      <p:ext uri="{BB962C8B-B14F-4D97-AF65-F5344CB8AC3E}">
        <p14:creationId xmlns:p14="http://schemas.microsoft.com/office/powerpoint/2010/main" val="814202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47B9BE-8B17-4337-B35A-18C788BB047D}" type="datetimeFigureOut">
              <a:rPr lang="en-US" smtClean="0"/>
              <a:t>6/1/2018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4EE08-54CE-470C-A1CD-91C38E37B078}" type="slidenum">
              <a:rPr lang="en-US" smtClean="0"/>
              <a:t>‹#›</a:t>
            </a:fld>
            <a:endParaRPr lang="en-US"/>
          </a:p>
        </p:txBody>
      </p:sp>
    </p:spTree>
    <p:extLst>
      <p:ext uri="{BB962C8B-B14F-4D97-AF65-F5344CB8AC3E}">
        <p14:creationId xmlns:p14="http://schemas.microsoft.com/office/powerpoint/2010/main" val="4037558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47B9BE-8B17-4337-B35A-18C788BB047D}" type="datetimeFigureOut">
              <a:rPr lang="en-US" smtClean="0"/>
              <a:t>6/1/2018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C4EE08-54CE-470C-A1CD-91C38E37B078}" type="slidenum">
              <a:rPr lang="en-US" smtClean="0"/>
              <a:t>‹#›</a:t>
            </a:fld>
            <a:endParaRPr lang="en-US"/>
          </a:p>
        </p:txBody>
      </p:sp>
    </p:spTree>
    <p:extLst>
      <p:ext uri="{BB962C8B-B14F-4D97-AF65-F5344CB8AC3E}">
        <p14:creationId xmlns:p14="http://schemas.microsoft.com/office/powerpoint/2010/main" val="791364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47B9BE-8B17-4337-B35A-18C788BB047D}" type="datetimeFigureOut">
              <a:rPr lang="en-US" smtClean="0"/>
              <a:t>6/1/2018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4EE08-54CE-470C-A1CD-91C38E37B078}" type="slidenum">
              <a:rPr lang="en-US" smtClean="0"/>
              <a:t>‹#›</a:t>
            </a:fld>
            <a:endParaRPr lang="en-US"/>
          </a:p>
        </p:txBody>
      </p:sp>
    </p:spTree>
    <p:extLst>
      <p:ext uri="{BB962C8B-B14F-4D97-AF65-F5344CB8AC3E}">
        <p14:creationId xmlns:p14="http://schemas.microsoft.com/office/powerpoint/2010/main" val="721769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7B9BE-8B17-4337-B35A-18C788BB047D}" type="datetimeFigureOut">
              <a:rPr lang="en-US" smtClean="0"/>
              <a:t>6/1/2018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C4EE08-54CE-470C-A1CD-91C38E37B078}" type="slidenum">
              <a:rPr lang="en-US" smtClean="0"/>
              <a:t>‹#›</a:t>
            </a:fld>
            <a:endParaRPr lang="en-US"/>
          </a:p>
        </p:txBody>
      </p:sp>
    </p:spTree>
    <p:extLst>
      <p:ext uri="{BB962C8B-B14F-4D97-AF65-F5344CB8AC3E}">
        <p14:creationId xmlns:p14="http://schemas.microsoft.com/office/powerpoint/2010/main" val="188504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28580D-03CF-436A-ADE1-053EFD8E65F4}" type="datetimeFigureOut">
              <a:rPr lang="en-US" smtClean="0"/>
              <a:t>6/1/2018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D4635C-24FA-4F15-AADF-DBCB31ED98F2}" type="slidenum">
              <a:rPr lang="en-US" smtClean="0"/>
              <a:t>‹#›</a:t>
            </a:fld>
            <a:endParaRPr lang="en-US" dirty="0"/>
          </a:p>
        </p:txBody>
      </p:sp>
    </p:spTree>
    <p:extLst>
      <p:ext uri="{BB962C8B-B14F-4D97-AF65-F5344CB8AC3E}">
        <p14:creationId xmlns:p14="http://schemas.microsoft.com/office/powerpoint/2010/main" val="1427319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47B9BE-8B17-4337-B35A-18C788BB047D}" type="datetimeFigureOut">
              <a:rPr lang="en-US" smtClean="0"/>
              <a:t>6/1/2018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4EE08-54CE-470C-A1CD-91C38E37B078}" type="slidenum">
              <a:rPr lang="en-US" smtClean="0"/>
              <a:t>‹#›</a:t>
            </a:fld>
            <a:endParaRPr lang="en-US"/>
          </a:p>
        </p:txBody>
      </p:sp>
    </p:spTree>
    <p:extLst>
      <p:ext uri="{BB962C8B-B14F-4D97-AF65-F5344CB8AC3E}">
        <p14:creationId xmlns:p14="http://schemas.microsoft.com/office/powerpoint/2010/main" val="164584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47B9BE-8B17-4337-B35A-18C788BB047D}" type="datetimeFigureOut">
              <a:rPr lang="en-US" smtClean="0"/>
              <a:t>6/1/2018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4EE08-54CE-470C-A1CD-91C38E37B078}" type="slidenum">
              <a:rPr lang="en-US" smtClean="0"/>
              <a:t>‹#›</a:t>
            </a:fld>
            <a:endParaRPr lang="en-US"/>
          </a:p>
        </p:txBody>
      </p:sp>
    </p:spTree>
    <p:extLst>
      <p:ext uri="{BB962C8B-B14F-4D97-AF65-F5344CB8AC3E}">
        <p14:creationId xmlns:p14="http://schemas.microsoft.com/office/powerpoint/2010/main" val="1971561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47B9BE-8B17-4337-B35A-18C788BB047D}" type="datetimeFigureOut">
              <a:rPr lang="en-US" smtClean="0"/>
              <a:t>6/1/2018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4EE08-54CE-470C-A1CD-91C38E37B078}" type="slidenum">
              <a:rPr lang="en-US" smtClean="0"/>
              <a:t>‹#›</a:t>
            </a:fld>
            <a:endParaRPr lang="en-US"/>
          </a:p>
        </p:txBody>
      </p:sp>
    </p:spTree>
    <p:extLst>
      <p:ext uri="{BB962C8B-B14F-4D97-AF65-F5344CB8AC3E}">
        <p14:creationId xmlns:p14="http://schemas.microsoft.com/office/powerpoint/2010/main" val="627586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47B9BE-8B17-4337-B35A-18C788BB047D}" type="datetimeFigureOut">
              <a:rPr lang="en-US" smtClean="0"/>
              <a:t>6/1/2018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4EE08-54CE-470C-A1CD-91C38E37B078}" type="slidenum">
              <a:rPr lang="en-US" smtClean="0"/>
              <a:t>‹#›</a:t>
            </a:fld>
            <a:endParaRPr lang="en-US"/>
          </a:p>
        </p:txBody>
      </p:sp>
    </p:spTree>
    <p:extLst>
      <p:ext uri="{BB962C8B-B14F-4D97-AF65-F5344CB8AC3E}">
        <p14:creationId xmlns:p14="http://schemas.microsoft.com/office/powerpoint/2010/main" val="3555451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7H Body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5791200"/>
          </a:xfrm>
          <a:prstGeom prst="rect">
            <a:avLst/>
          </a:prstGeom>
        </p:spPr>
        <p:txBody>
          <a:bodyPr vert="horz"/>
          <a:lstStyle>
            <a:lvl1pPr algn="l">
              <a:defRPr sz="3200" b="0" i="0">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100712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28580D-03CF-436A-ADE1-053EFD8E65F4}" type="datetimeFigureOut">
              <a:rPr lang="en-US" smtClean="0"/>
              <a:t>6/1/2018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D4635C-24FA-4F15-AADF-DBCB31ED98F2}" type="slidenum">
              <a:rPr lang="en-US" smtClean="0"/>
              <a:t>‹#›</a:t>
            </a:fld>
            <a:endParaRPr lang="en-US" dirty="0"/>
          </a:p>
        </p:txBody>
      </p:sp>
    </p:spTree>
    <p:extLst>
      <p:ext uri="{BB962C8B-B14F-4D97-AF65-F5344CB8AC3E}">
        <p14:creationId xmlns:p14="http://schemas.microsoft.com/office/powerpoint/2010/main" val="375263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28580D-03CF-436A-ADE1-053EFD8E65F4}" type="datetimeFigureOut">
              <a:rPr lang="en-US" smtClean="0"/>
              <a:t>6/1/2018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D4635C-24FA-4F15-AADF-DBCB31ED98F2}" type="slidenum">
              <a:rPr lang="en-US" smtClean="0"/>
              <a:t>‹#›</a:t>
            </a:fld>
            <a:endParaRPr lang="en-US" dirty="0"/>
          </a:p>
        </p:txBody>
      </p:sp>
    </p:spTree>
    <p:extLst>
      <p:ext uri="{BB962C8B-B14F-4D97-AF65-F5344CB8AC3E}">
        <p14:creationId xmlns:p14="http://schemas.microsoft.com/office/powerpoint/2010/main" val="463341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28580D-03CF-436A-ADE1-053EFD8E65F4}" type="datetimeFigureOut">
              <a:rPr lang="en-US" smtClean="0"/>
              <a:t>6/1/2018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D4635C-24FA-4F15-AADF-DBCB31ED98F2}" type="slidenum">
              <a:rPr lang="en-US" smtClean="0"/>
              <a:t>‹#›</a:t>
            </a:fld>
            <a:endParaRPr lang="en-US" dirty="0"/>
          </a:p>
        </p:txBody>
      </p:sp>
    </p:spTree>
    <p:extLst>
      <p:ext uri="{BB962C8B-B14F-4D97-AF65-F5344CB8AC3E}">
        <p14:creationId xmlns:p14="http://schemas.microsoft.com/office/powerpoint/2010/main" val="3893942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28580D-03CF-436A-ADE1-053EFD8E65F4}" type="datetimeFigureOut">
              <a:rPr lang="en-US" smtClean="0"/>
              <a:t>6/1/2018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D4635C-24FA-4F15-AADF-DBCB31ED98F2}" type="slidenum">
              <a:rPr lang="en-US" smtClean="0"/>
              <a:t>‹#›</a:t>
            </a:fld>
            <a:endParaRPr lang="en-US" dirty="0"/>
          </a:p>
        </p:txBody>
      </p:sp>
    </p:spTree>
    <p:extLst>
      <p:ext uri="{BB962C8B-B14F-4D97-AF65-F5344CB8AC3E}">
        <p14:creationId xmlns:p14="http://schemas.microsoft.com/office/powerpoint/2010/main" val="413134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28580D-03CF-436A-ADE1-053EFD8E65F4}" type="datetimeFigureOut">
              <a:rPr lang="en-US" smtClean="0"/>
              <a:t>6/1/2018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D4635C-24FA-4F15-AADF-DBCB31ED98F2}" type="slidenum">
              <a:rPr lang="en-US" smtClean="0"/>
              <a:t>‹#›</a:t>
            </a:fld>
            <a:endParaRPr lang="en-US" dirty="0"/>
          </a:p>
        </p:txBody>
      </p:sp>
    </p:spTree>
    <p:extLst>
      <p:ext uri="{BB962C8B-B14F-4D97-AF65-F5344CB8AC3E}">
        <p14:creationId xmlns:p14="http://schemas.microsoft.com/office/powerpoint/2010/main" val="2157792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28580D-03CF-436A-ADE1-053EFD8E65F4}" type="datetimeFigureOut">
              <a:rPr lang="en-US" smtClean="0"/>
              <a:t>6/1/2018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D4635C-24FA-4F15-AADF-DBCB31ED98F2}" type="slidenum">
              <a:rPr lang="en-US" smtClean="0"/>
              <a:t>‹#›</a:t>
            </a:fld>
            <a:endParaRPr lang="en-US" dirty="0"/>
          </a:p>
        </p:txBody>
      </p:sp>
    </p:spTree>
    <p:extLst>
      <p:ext uri="{BB962C8B-B14F-4D97-AF65-F5344CB8AC3E}">
        <p14:creationId xmlns:p14="http://schemas.microsoft.com/office/powerpoint/2010/main" val="257907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28580D-03CF-436A-ADE1-053EFD8E65F4}" type="datetimeFigureOut">
              <a:rPr lang="en-US" smtClean="0"/>
              <a:t>6/1/2018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D4635C-24FA-4F15-AADF-DBCB31ED98F2}" type="slidenum">
              <a:rPr lang="en-US" smtClean="0"/>
              <a:t>‹#›</a:t>
            </a:fld>
            <a:endParaRPr lang="en-US" dirty="0"/>
          </a:p>
        </p:txBody>
      </p:sp>
    </p:spTree>
    <p:extLst>
      <p:ext uri="{BB962C8B-B14F-4D97-AF65-F5344CB8AC3E}">
        <p14:creationId xmlns:p14="http://schemas.microsoft.com/office/powerpoint/2010/main" val="25994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28580D-03CF-436A-ADE1-053EFD8E65F4}" type="datetimeFigureOut">
              <a:rPr lang="en-US" smtClean="0"/>
              <a:t>6/1/2018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D4635C-24FA-4F15-AADF-DBCB31ED98F2}" type="slidenum">
              <a:rPr lang="en-US" smtClean="0"/>
              <a:t>‹#›</a:t>
            </a:fld>
            <a:endParaRPr lang="en-US" dirty="0"/>
          </a:p>
        </p:txBody>
      </p:sp>
    </p:spTree>
    <p:extLst>
      <p:ext uri="{BB962C8B-B14F-4D97-AF65-F5344CB8AC3E}">
        <p14:creationId xmlns:p14="http://schemas.microsoft.com/office/powerpoint/2010/main" val="2271128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6" name="Picture 8" descr="Tree-Mas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228600"/>
            <a:ext cx="711200" cy="457200"/>
          </a:xfrm>
          <a:prstGeom prst="rect">
            <a:avLst/>
          </a:prstGeom>
          <a:noFill/>
          <a:extLst>
            <a:ext uri="{909E8E84-426E-40DD-AFC4-6F175D3DCCD1}">
              <a14:hiddenFill xmlns:a14="http://schemas.microsoft.com/office/drawing/2010/main">
                <a:solidFill>
                  <a:srgbClr val="FFFFFF"/>
                </a:solidFill>
              </a14:hiddenFill>
            </a:ext>
          </a:extLst>
        </p:spPr>
      </p:pic>
      <p:sp>
        <p:nvSpPr>
          <p:cNvPr id="7175" name="Rectangle 7"/>
          <p:cNvSpPr>
            <a:spLocks noChangeArrowheads="1"/>
          </p:cNvSpPr>
          <p:nvPr userDrawn="1"/>
        </p:nvSpPr>
        <p:spPr bwMode="auto">
          <a:xfrm>
            <a:off x="649818" y="228600"/>
            <a:ext cx="11542183" cy="457200"/>
          </a:xfrm>
          <a:prstGeom prst="rect">
            <a:avLst/>
          </a:prstGeom>
          <a:solidFill>
            <a:srgbClr val="61BA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800" i="1" dirty="0" smtClean="0">
              <a:solidFill>
                <a:srgbClr val="000000"/>
              </a:solidFill>
            </a:endParaRPr>
          </a:p>
        </p:txBody>
      </p:sp>
      <p:sp>
        <p:nvSpPr>
          <p:cNvPr id="7177" name="Line 9"/>
          <p:cNvSpPr>
            <a:spLocks noChangeShapeType="1"/>
          </p:cNvSpPr>
          <p:nvPr userDrawn="1"/>
        </p:nvSpPr>
        <p:spPr bwMode="auto">
          <a:xfrm>
            <a:off x="0" y="228600"/>
            <a:ext cx="121920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i="1" dirty="0" smtClean="0">
              <a:solidFill>
                <a:srgbClr val="000000"/>
              </a:solidFill>
            </a:endParaRPr>
          </a:p>
        </p:txBody>
      </p:sp>
      <p:sp>
        <p:nvSpPr>
          <p:cNvPr id="7178" name="Line 10"/>
          <p:cNvSpPr>
            <a:spLocks noChangeShapeType="1"/>
          </p:cNvSpPr>
          <p:nvPr userDrawn="1"/>
        </p:nvSpPr>
        <p:spPr bwMode="auto">
          <a:xfrm>
            <a:off x="0" y="685800"/>
            <a:ext cx="12192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i="1" dirty="0" smtClean="0">
              <a:solidFill>
                <a:srgbClr val="000000"/>
              </a:solidFill>
            </a:endParaRPr>
          </a:p>
        </p:txBody>
      </p:sp>
      <p:sp>
        <p:nvSpPr>
          <p:cNvPr id="7179" name="Line 11"/>
          <p:cNvSpPr>
            <a:spLocks noChangeShapeType="1"/>
          </p:cNvSpPr>
          <p:nvPr userDrawn="1"/>
        </p:nvSpPr>
        <p:spPr bwMode="auto">
          <a:xfrm>
            <a:off x="647700" y="228600"/>
            <a:ext cx="0" cy="457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i="1" dirty="0" smtClean="0">
              <a:solidFill>
                <a:srgbClr val="000000"/>
              </a:solidFill>
            </a:endParaRPr>
          </a:p>
        </p:txBody>
      </p:sp>
      <p:sp>
        <p:nvSpPr>
          <p:cNvPr id="7180" name="Rectangle 12"/>
          <p:cNvSpPr>
            <a:spLocks noChangeArrowheads="1"/>
          </p:cNvSpPr>
          <p:nvPr userDrawn="1"/>
        </p:nvSpPr>
        <p:spPr bwMode="auto">
          <a:xfrm>
            <a:off x="0" y="6584950"/>
            <a:ext cx="12192000" cy="287338"/>
          </a:xfrm>
          <a:prstGeom prst="rect">
            <a:avLst/>
          </a:prstGeom>
          <a:solidFill>
            <a:srgbClr val="61BA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800" i="1" dirty="0" smtClean="0">
              <a:solidFill>
                <a:srgbClr val="000000"/>
              </a:solidFill>
            </a:endParaRPr>
          </a:p>
        </p:txBody>
      </p:sp>
      <p:sp>
        <p:nvSpPr>
          <p:cNvPr id="7181" name="Line 13"/>
          <p:cNvSpPr>
            <a:spLocks noChangeShapeType="1"/>
          </p:cNvSpPr>
          <p:nvPr userDrawn="1"/>
        </p:nvSpPr>
        <p:spPr bwMode="auto">
          <a:xfrm>
            <a:off x="0" y="6581775"/>
            <a:ext cx="12192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800" i="1" dirty="0" smtClean="0">
              <a:solidFill>
                <a:srgbClr val="000000"/>
              </a:solidFill>
            </a:endParaRPr>
          </a:p>
        </p:txBody>
      </p:sp>
    </p:spTree>
    <p:extLst>
      <p:ext uri="{BB962C8B-B14F-4D97-AF65-F5344CB8AC3E}">
        <p14:creationId xmlns:p14="http://schemas.microsoft.com/office/powerpoint/2010/main" val="3807648690"/>
      </p:ext>
    </p:extLst>
  </p:cSld>
  <p:clrMap bg1="lt1" tx1="dk1" bg2="lt2" tx2="dk2" accent1="accent1" accent2="accent2" accent3="accent3" accent4="accent4" accent5="accent5" accent6="accent6" hlink="hlink" folHlink="folHlink"/>
  <p:sldLayoutIdLst>
    <p:sldLayoutId id="2147483673"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7B9BE-8B17-4337-B35A-18C788BB047D}" type="datetimeFigureOut">
              <a:rPr lang="en-US" smtClean="0"/>
              <a:t>6/1/2018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C4EE08-54CE-470C-A1CD-91C38E37B078}" type="slidenum">
              <a:rPr lang="en-US" smtClean="0"/>
              <a:t>‹#›</a:t>
            </a:fld>
            <a:endParaRPr lang="en-US"/>
          </a:p>
        </p:txBody>
      </p:sp>
    </p:spTree>
    <p:extLst>
      <p:ext uri="{BB962C8B-B14F-4D97-AF65-F5344CB8AC3E}">
        <p14:creationId xmlns:p14="http://schemas.microsoft.com/office/powerpoint/2010/main" val="29379587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file:///\\bulldog.net\internal\Depts\LNFRMWRKS_Docs\2017-2018\Videos\4%20Paradigms.mp4" TargetMode="Externa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9.xml"/><Relationship Id="rId1" Type="http://schemas.openxmlformats.org/officeDocument/2006/relationships/vmlDrawing" Target="../drawings/vmlDrawing1.vml"/><Relationship Id="rId4" Type="http://schemas.openxmlformats.org/officeDocument/2006/relationships/image" Target="../media/image51.em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hzBCI13rJmA"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8413" y="800038"/>
            <a:ext cx="12192000" cy="52845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Introduction to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the Resource Book…</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The 7 Habits of Highly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Effective College Students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1" u="none" strike="noStrike" kern="1200" cap="none" spc="300" normalizeH="0" baseline="0" noProof="0" dirty="0">
                <a:ln>
                  <a:noFill/>
                </a:ln>
                <a:solidFill>
                  <a:prstClr val="white"/>
                </a:solidFill>
                <a:effectLst/>
                <a:uLnTx/>
                <a:uFillTx/>
                <a:latin typeface="Century Gothic"/>
                <a:ea typeface="+mj-ea"/>
                <a:cs typeface="Century Gothic"/>
              </a:rPr>
              <a:t>Succeeding in College…and in Life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Learning Frameworks Course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300" normalizeH="0" baseline="0" noProof="0" dirty="0">
              <a:ln>
                <a:noFill/>
              </a:ln>
              <a:solidFill>
                <a:prstClr val="white"/>
              </a:solidFill>
              <a:effectLst/>
              <a:uLnTx/>
              <a:uFillTx/>
              <a:latin typeface="Century Gothic"/>
              <a:ea typeface="+mj-ea"/>
              <a:cs typeface="Century Gothic"/>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36" y="796636"/>
            <a:ext cx="2985623" cy="3304941"/>
          </a:xfrm>
          <a:prstGeom prst="rect">
            <a:avLst/>
          </a:prstGeom>
        </p:spPr>
      </p:pic>
    </p:spTree>
    <p:extLst>
      <p:ext uri="{BB962C8B-B14F-4D97-AF65-F5344CB8AC3E}">
        <p14:creationId xmlns:p14="http://schemas.microsoft.com/office/powerpoint/2010/main" val="1133370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EDU_7H_PPT_[v1.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400998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7317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tle 1"/>
          <p:cNvSpPr txBox="1">
            <a:spLocks/>
          </p:cNvSpPr>
          <p:nvPr/>
        </p:nvSpPr>
        <p:spPr>
          <a:xfrm>
            <a:off x="0" y="233635"/>
            <a:ext cx="12192000" cy="3404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a:ln>
                  <a:noFill/>
                </a:ln>
                <a:solidFill>
                  <a:srgbClr val="00539B"/>
                </a:solidFill>
                <a:effectLst/>
                <a:uLnTx/>
                <a:uFillTx/>
                <a:latin typeface="Century Gothic"/>
                <a:ea typeface="+mj-ea"/>
                <a:cs typeface="Century Gothic"/>
              </a:rPr>
              <a:t>THE 7 HABITS OF HIGHLY EFFECTIVE COLLEGE STUDENTS: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300" normalizeH="0" baseline="0" noProof="0" dirty="0">
                <a:ln>
                  <a:noFill/>
                </a:ln>
                <a:solidFill>
                  <a:srgbClr val="00539B"/>
                </a:solidFill>
                <a:effectLst/>
                <a:uLnTx/>
                <a:uFillTx/>
                <a:latin typeface="Century Gothic"/>
                <a:ea typeface="+mj-ea"/>
                <a:cs typeface="Century Gothic"/>
              </a:rPr>
              <a:t>Succeeding in College…and in Life</a:t>
            </a:r>
          </a:p>
        </p:txBody>
      </p:sp>
      <p:pic>
        <p:nvPicPr>
          <p:cNvPr id="6" name="Picture 5" descr="future.jpg"/>
          <p:cNvPicPr>
            <a:picLocks noChangeAspect="1"/>
          </p:cNvPicPr>
          <p:nvPr/>
        </p:nvPicPr>
        <p:blipFill rotWithShape="1">
          <a:blip r:embed="rId3" cstate="screen">
            <a:extLst>
              <a:ext uri="{28A0092B-C50C-407E-A947-70E740481C1C}">
                <a14:useLocalDpi xmlns:a14="http://schemas.microsoft.com/office/drawing/2010/main"/>
              </a:ext>
            </a:extLst>
          </a:blip>
          <a:srcRect b="4818"/>
          <a:stretch/>
        </p:blipFill>
        <p:spPr>
          <a:xfrm>
            <a:off x="0" y="773179"/>
            <a:ext cx="12192000" cy="5689055"/>
          </a:xfrm>
          <a:prstGeom prst="rect">
            <a:avLst/>
          </a:prstGeom>
        </p:spPr>
      </p:pic>
      <p:sp>
        <p:nvSpPr>
          <p:cNvPr id="8" name="Content Placeholder 2"/>
          <p:cNvSpPr>
            <a:spLocks noGrp="1"/>
          </p:cNvSpPr>
          <p:nvPr>
            <p:ph idx="1"/>
          </p:nvPr>
        </p:nvSpPr>
        <p:spPr>
          <a:xfrm>
            <a:off x="3362537" y="4600687"/>
            <a:ext cx="7160384" cy="7520819"/>
          </a:xfrm>
        </p:spPr>
        <p:txBody>
          <a:bodyPr>
            <a:normAutofit/>
          </a:bodyPr>
          <a:lstStyle/>
          <a:p>
            <a:pPr marL="0" indent="0" algn="ctr">
              <a:lnSpc>
                <a:spcPct val="110000"/>
              </a:lnSpc>
              <a:buNone/>
            </a:pPr>
            <a:r>
              <a:rPr lang="en-US" sz="4800" b="1" dirty="0" smtClean="0">
                <a:solidFill>
                  <a:srgbClr val="000000"/>
                </a:solidFill>
                <a:effectLst>
                  <a:outerShdw blurRad="50800" dist="38100" dir="2700000" algn="tl" rotWithShape="0">
                    <a:prstClr val="black">
                      <a:alpha val="40000"/>
                    </a:prstClr>
                  </a:outerShdw>
                </a:effectLst>
                <a:latin typeface="Century Gothic"/>
                <a:cs typeface="Century Gothic"/>
              </a:rPr>
              <a:t>What are the 7 Habits?</a:t>
            </a:r>
            <a:endParaRPr lang="en-US" sz="4400" dirty="0">
              <a:solidFill>
                <a:srgbClr val="000000"/>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8361911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5626"/>
          <a:stretch/>
        </p:blipFill>
        <p:spPr>
          <a:xfrm>
            <a:off x="0" y="669397"/>
            <a:ext cx="12192000" cy="5774266"/>
          </a:xfrm>
          <a:prstGeom prst="rect">
            <a:avLst/>
          </a:prstGeom>
        </p:spPr>
      </p:pic>
      <p:sp>
        <p:nvSpPr>
          <p:cNvPr id="3" name="Rectangle 2"/>
          <p:cNvSpPr/>
          <p:nvPr/>
        </p:nvSpPr>
        <p:spPr>
          <a:xfrm>
            <a:off x="1850571" y="3180781"/>
            <a:ext cx="8490857" cy="1632857"/>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0" y="0"/>
            <a:ext cx="12192000" cy="6534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p:cNvSpPr txBox="1">
            <a:spLocks/>
          </p:cNvSpPr>
          <p:nvPr/>
        </p:nvSpPr>
        <p:spPr>
          <a:xfrm>
            <a:off x="0" y="0"/>
            <a:ext cx="12191999" cy="653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smtClean="0">
                <a:ln>
                  <a:noFill/>
                </a:ln>
                <a:solidFill>
                  <a:srgbClr val="00539B"/>
                </a:solidFill>
                <a:effectLst/>
                <a:uLnTx/>
                <a:uFillTx/>
                <a:latin typeface="Century Gothic"/>
                <a:ea typeface="+mj-ea"/>
                <a:cs typeface="Century Gothic"/>
              </a:rPr>
              <a:t>THE 7 HABITS OF HIGHLY EFFECTIVE COLLEGE STUDENTS: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300" normalizeH="0" baseline="0" noProof="0" dirty="0" smtClean="0">
                <a:ln>
                  <a:noFill/>
                </a:ln>
                <a:solidFill>
                  <a:srgbClr val="00539B"/>
                </a:solidFill>
                <a:effectLst/>
                <a:uLnTx/>
                <a:uFillTx/>
                <a:latin typeface="Century Gothic"/>
                <a:ea typeface="+mj-ea"/>
                <a:cs typeface="Century Gothic"/>
              </a:rPr>
              <a:t>Succeeding in College…and in Life</a:t>
            </a:r>
            <a:endParaRPr kumimoji="0" lang="en-US" sz="1400" b="0" i="0" u="none" strike="noStrike" kern="1200" cap="none" spc="300" normalizeH="0" baseline="0" noProof="0" dirty="0">
              <a:ln>
                <a:noFill/>
              </a:ln>
              <a:solidFill>
                <a:srgbClr val="00539B"/>
              </a:solidFill>
              <a:effectLst/>
              <a:uLnTx/>
              <a:uFillTx/>
              <a:latin typeface="Century Gothic"/>
              <a:ea typeface="+mj-ea"/>
              <a:cs typeface="Century Gothic"/>
            </a:endParaRPr>
          </a:p>
        </p:txBody>
      </p:sp>
      <p:sp>
        <p:nvSpPr>
          <p:cNvPr id="9" name="Content Placeholder 2"/>
          <p:cNvSpPr>
            <a:spLocks noGrp="1"/>
          </p:cNvSpPr>
          <p:nvPr>
            <p:ph idx="1"/>
          </p:nvPr>
        </p:nvSpPr>
        <p:spPr>
          <a:xfrm>
            <a:off x="1850571" y="3409110"/>
            <a:ext cx="8490857" cy="5638800"/>
          </a:xfrm>
        </p:spPr>
        <p:txBody>
          <a:bodyPr>
            <a:normAutofit/>
          </a:bodyPr>
          <a:lstStyle/>
          <a:p>
            <a:pPr marL="0" indent="0" algn="ctr">
              <a:buNone/>
            </a:pPr>
            <a:r>
              <a:rPr lang="en-US" sz="4800" dirty="0" smtClean="0">
                <a:latin typeface="Century Gothic" panose="020B0502020202020204" pitchFamily="34" charset="0"/>
              </a:rPr>
              <a:t>BE PROACTIVE</a:t>
            </a:r>
          </a:p>
          <a:p>
            <a:pPr marL="0" indent="0" algn="ctr">
              <a:buNone/>
            </a:pPr>
            <a:r>
              <a:rPr lang="en-US" dirty="0" smtClean="0">
                <a:latin typeface="Century Gothic" panose="020B0502020202020204" pitchFamily="34" charset="0"/>
              </a:rPr>
              <a:t>I am responsible for my education and life.</a:t>
            </a:r>
            <a:endParaRPr lang="en-US" sz="3200" dirty="0">
              <a:latin typeface="Century Gothic" panose="020B0502020202020204" pitchFamily="34" charset="0"/>
            </a:endParaRPr>
          </a:p>
        </p:txBody>
      </p:sp>
      <p:sp>
        <p:nvSpPr>
          <p:cNvPr id="8" name="Rectangle 7"/>
          <p:cNvSpPr/>
          <p:nvPr/>
        </p:nvSpPr>
        <p:spPr>
          <a:xfrm>
            <a:off x="-1" y="6228510"/>
            <a:ext cx="1592103"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HABIT 1</a:t>
            </a:r>
            <a:r>
              <a:rPr kumimoji="0" lang="en-US" sz="44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16534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ead it.jpg"/>
          <p:cNvPicPr>
            <a:picLocks noChangeAspect="1"/>
          </p:cNvPicPr>
          <p:nvPr/>
        </p:nvPicPr>
        <p:blipFill rotWithShape="1">
          <a:blip r:embed="rId3" cstate="screen">
            <a:extLst>
              <a:ext uri="{28A0092B-C50C-407E-A947-70E740481C1C}">
                <a14:useLocalDpi xmlns:a14="http://schemas.microsoft.com/office/drawing/2010/main"/>
              </a:ext>
            </a:extLst>
          </a:blip>
          <a:srcRect r="1826" b="12034"/>
          <a:stretch/>
        </p:blipFill>
        <p:spPr>
          <a:xfrm>
            <a:off x="-1" y="653428"/>
            <a:ext cx="12192000" cy="5798172"/>
          </a:xfrm>
          <a:prstGeom prst="rect">
            <a:avLst/>
          </a:prstGeom>
        </p:spPr>
      </p:pic>
      <p:sp>
        <p:nvSpPr>
          <p:cNvPr id="3" name="Rectangle 2"/>
          <p:cNvSpPr/>
          <p:nvPr/>
        </p:nvSpPr>
        <p:spPr>
          <a:xfrm>
            <a:off x="3242490" y="1402781"/>
            <a:ext cx="8847909" cy="1632857"/>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0" y="0"/>
            <a:ext cx="12192000" cy="6534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p:cNvSpPr txBox="1">
            <a:spLocks/>
          </p:cNvSpPr>
          <p:nvPr/>
        </p:nvSpPr>
        <p:spPr>
          <a:xfrm>
            <a:off x="0" y="0"/>
            <a:ext cx="12191999" cy="653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smtClean="0">
                <a:ln>
                  <a:noFill/>
                </a:ln>
                <a:solidFill>
                  <a:srgbClr val="00539B"/>
                </a:solidFill>
                <a:effectLst/>
                <a:uLnTx/>
                <a:uFillTx/>
                <a:latin typeface="Century Gothic"/>
                <a:ea typeface="+mj-ea"/>
                <a:cs typeface="Century Gothic"/>
              </a:rPr>
              <a:t>THE 7 HABITS OF HIGHLY EFFECTIVE COLLEGE STUDENTS: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300" normalizeH="0" baseline="0" noProof="0" dirty="0" smtClean="0">
                <a:ln>
                  <a:noFill/>
                </a:ln>
                <a:solidFill>
                  <a:srgbClr val="00539B"/>
                </a:solidFill>
                <a:effectLst/>
                <a:uLnTx/>
                <a:uFillTx/>
                <a:latin typeface="Century Gothic"/>
                <a:ea typeface="+mj-ea"/>
                <a:cs typeface="Century Gothic"/>
              </a:rPr>
              <a:t>Succeeding in College…and in Life</a:t>
            </a:r>
            <a:endParaRPr kumimoji="0" lang="en-US" sz="1400" b="0" i="0" u="none" strike="noStrike" kern="1200" cap="none" spc="300" normalizeH="0" baseline="0" noProof="0" dirty="0">
              <a:ln>
                <a:noFill/>
              </a:ln>
              <a:solidFill>
                <a:srgbClr val="00539B"/>
              </a:solidFill>
              <a:effectLst/>
              <a:uLnTx/>
              <a:uFillTx/>
              <a:latin typeface="Century Gothic"/>
              <a:ea typeface="+mj-ea"/>
              <a:cs typeface="Century Gothic"/>
            </a:endParaRPr>
          </a:p>
        </p:txBody>
      </p:sp>
      <p:sp>
        <p:nvSpPr>
          <p:cNvPr id="9" name="Content Placeholder 2"/>
          <p:cNvSpPr>
            <a:spLocks noGrp="1"/>
          </p:cNvSpPr>
          <p:nvPr>
            <p:ph idx="1"/>
          </p:nvPr>
        </p:nvSpPr>
        <p:spPr>
          <a:xfrm>
            <a:off x="3201851" y="1635760"/>
            <a:ext cx="8786948" cy="5674790"/>
          </a:xfrm>
        </p:spPr>
        <p:txBody>
          <a:bodyPr>
            <a:normAutofit/>
          </a:bodyPr>
          <a:lstStyle/>
          <a:p>
            <a:pPr marL="0" indent="0" algn="ctr">
              <a:buNone/>
            </a:pPr>
            <a:r>
              <a:rPr lang="en-US" sz="4800" dirty="0" smtClean="0">
                <a:latin typeface="Century Gothic" panose="020B0502020202020204" pitchFamily="34" charset="0"/>
              </a:rPr>
              <a:t>BEGIN WITH THE END IN MIND</a:t>
            </a:r>
          </a:p>
          <a:p>
            <a:pPr marL="0" indent="0" algn="ctr">
              <a:buNone/>
            </a:pPr>
            <a:r>
              <a:rPr lang="en-US" dirty="0" smtClean="0">
                <a:latin typeface="Century Gothic" panose="020B0502020202020204" pitchFamily="34" charset="0"/>
              </a:rPr>
              <a:t>I have a plan for what I want to accomplish.</a:t>
            </a:r>
            <a:endParaRPr lang="en-US" sz="3200" dirty="0">
              <a:latin typeface="Century Gothic" panose="020B0502020202020204" pitchFamily="34" charset="0"/>
            </a:endParaRPr>
          </a:p>
        </p:txBody>
      </p:sp>
      <p:sp>
        <p:nvSpPr>
          <p:cNvPr id="2" name="Rectangle 1"/>
          <p:cNvSpPr/>
          <p:nvPr/>
        </p:nvSpPr>
        <p:spPr>
          <a:xfrm>
            <a:off x="0" y="6148030"/>
            <a:ext cx="160653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HABIT 2</a:t>
            </a:r>
            <a:r>
              <a:rPr kumimoji="0" lang="en-US" sz="48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1480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rst.jpg"/>
          <p:cNvPicPr>
            <a:picLocks noChangeAspect="1"/>
          </p:cNvPicPr>
          <p:nvPr/>
        </p:nvPicPr>
        <p:blipFill rotWithShape="1">
          <a:blip r:embed="rId3" cstate="screen">
            <a:extLst>
              <a:ext uri="{28A0092B-C50C-407E-A947-70E740481C1C}">
                <a14:useLocalDpi xmlns:a14="http://schemas.microsoft.com/office/drawing/2010/main"/>
              </a:ext>
            </a:extLst>
          </a:blip>
          <a:srcRect b="5140"/>
          <a:stretch/>
        </p:blipFill>
        <p:spPr>
          <a:xfrm>
            <a:off x="0" y="653428"/>
            <a:ext cx="12192000" cy="5788012"/>
          </a:xfrm>
          <a:prstGeom prst="rect">
            <a:avLst/>
          </a:prstGeom>
        </p:spPr>
      </p:pic>
      <p:sp>
        <p:nvSpPr>
          <p:cNvPr id="3" name="Rectangle 2"/>
          <p:cNvSpPr/>
          <p:nvPr/>
        </p:nvSpPr>
        <p:spPr>
          <a:xfrm>
            <a:off x="3688080" y="4013901"/>
            <a:ext cx="7792720" cy="1632857"/>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0" y="0"/>
            <a:ext cx="12192000" cy="6534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p:cNvSpPr txBox="1">
            <a:spLocks/>
          </p:cNvSpPr>
          <p:nvPr/>
        </p:nvSpPr>
        <p:spPr>
          <a:xfrm>
            <a:off x="0" y="0"/>
            <a:ext cx="12191999" cy="653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smtClean="0">
                <a:ln>
                  <a:noFill/>
                </a:ln>
                <a:solidFill>
                  <a:srgbClr val="00539B"/>
                </a:solidFill>
                <a:effectLst/>
                <a:uLnTx/>
                <a:uFillTx/>
                <a:latin typeface="Century Gothic"/>
                <a:ea typeface="+mj-ea"/>
                <a:cs typeface="Century Gothic"/>
              </a:rPr>
              <a:t>THE 7 HABITS OF HIGHLY EFFECTIVE COLLEGE STUDENTS: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300" normalizeH="0" baseline="0" noProof="0" dirty="0" smtClean="0">
                <a:ln>
                  <a:noFill/>
                </a:ln>
                <a:solidFill>
                  <a:srgbClr val="00539B"/>
                </a:solidFill>
                <a:effectLst/>
                <a:uLnTx/>
                <a:uFillTx/>
                <a:latin typeface="Century Gothic"/>
                <a:ea typeface="+mj-ea"/>
                <a:cs typeface="Century Gothic"/>
              </a:rPr>
              <a:t>Succeeding in College…and in Life</a:t>
            </a:r>
            <a:endParaRPr kumimoji="0" lang="en-US" sz="1400" b="0" i="0" u="none" strike="noStrike" kern="1200" cap="none" spc="300" normalizeH="0" baseline="0" noProof="0" dirty="0">
              <a:ln>
                <a:noFill/>
              </a:ln>
              <a:solidFill>
                <a:srgbClr val="00539B"/>
              </a:solidFill>
              <a:effectLst/>
              <a:uLnTx/>
              <a:uFillTx/>
              <a:latin typeface="Century Gothic"/>
              <a:ea typeface="+mj-ea"/>
              <a:cs typeface="Century Gothic"/>
            </a:endParaRPr>
          </a:p>
        </p:txBody>
      </p:sp>
      <p:sp>
        <p:nvSpPr>
          <p:cNvPr id="9" name="Content Placeholder 2"/>
          <p:cNvSpPr>
            <a:spLocks noGrp="1"/>
          </p:cNvSpPr>
          <p:nvPr>
            <p:ph idx="1"/>
          </p:nvPr>
        </p:nvSpPr>
        <p:spPr>
          <a:xfrm>
            <a:off x="3339011" y="4193593"/>
            <a:ext cx="8490857" cy="5638800"/>
          </a:xfrm>
        </p:spPr>
        <p:txBody>
          <a:bodyPr>
            <a:normAutofit/>
          </a:bodyPr>
          <a:lstStyle/>
          <a:p>
            <a:pPr marL="0" indent="0" algn="ctr">
              <a:buNone/>
            </a:pPr>
            <a:r>
              <a:rPr lang="en-US" sz="4800" dirty="0" smtClean="0">
                <a:latin typeface="Century Gothic" panose="020B0502020202020204" pitchFamily="34" charset="0"/>
              </a:rPr>
              <a:t>PUT FIRST THINGS FIRST</a:t>
            </a:r>
          </a:p>
          <a:p>
            <a:pPr marL="0" indent="0" algn="ctr">
              <a:buNone/>
            </a:pPr>
            <a:r>
              <a:rPr lang="en-US" dirty="0" smtClean="0">
                <a:latin typeface="Century Gothic" panose="020B0502020202020204" pitchFamily="34" charset="0"/>
              </a:rPr>
              <a:t>I do the most important things first.</a:t>
            </a:r>
            <a:endParaRPr lang="en-US" sz="3200" dirty="0">
              <a:latin typeface="Century Gothic" panose="020B0502020202020204" pitchFamily="34" charset="0"/>
            </a:endParaRPr>
          </a:p>
        </p:txBody>
      </p:sp>
      <p:sp>
        <p:nvSpPr>
          <p:cNvPr id="10" name="Rectangle 9"/>
          <p:cNvSpPr/>
          <p:nvPr/>
        </p:nvSpPr>
        <p:spPr>
          <a:xfrm>
            <a:off x="22481" y="6431280"/>
            <a:ext cx="14350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HABIT 3</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09760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53428"/>
            <a:ext cx="5810492" cy="5810492"/>
          </a:xfrm>
          <a:prstGeom prst="rect">
            <a:avLst/>
          </a:prstGeom>
        </p:spPr>
      </p:pic>
      <p:sp>
        <p:nvSpPr>
          <p:cNvPr id="3" name="Rectangle 2"/>
          <p:cNvSpPr/>
          <p:nvPr/>
        </p:nvSpPr>
        <p:spPr>
          <a:xfrm>
            <a:off x="3688078" y="2259936"/>
            <a:ext cx="8503921" cy="2019638"/>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0" y="0"/>
            <a:ext cx="12192000" cy="6534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p:cNvSpPr txBox="1">
            <a:spLocks/>
          </p:cNvSpPr>
          <p:nvPr/>
        </p:nvSpPr>
        <p:spPr>
          <a:xfrm>
            <a:off x="0" y="0"/>
            <a:ext cx="12191999" cy="653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smtClean="0">
                <a:ln>
                  <a:noFill/>
                </a:ln>
                <a:solidFill>
                  <a:srgbClr val="00539B"/>
                </a:solidFill>
                <a:effectLst/>
                <a:uLnTx/>
                <a:uFillTx/>
                <a:latin typeface="Century Gothic"/>
                <a:ea typeface="+mj-ea"/>
                <a:cs typeface="Century Gothic"/>
              </a:rPr>
              <a:t>THE 7 HABITS OF HIGHLY EFFECTIVE COLLEGE STUDENTS: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300" normalizeH="0" baseline="0" noProof="0" dirty="0" smtClean="0">
                <a:ln>
                  <a:noFill/>
                </a:ln>
                <a:solidFill>
                  <a:srgbClr val="00539B"/>
                </a:solidFill>
                <a:effectLst/>
                <a:uLnTx/>
                <a:uFillTx/>
                <a:latin typeface="Century Gothic"/>
                <a:ea typeface="+mj-ea"/>
                <a:cs typeface="Century Gothic"/>
              </a:rPr>
              <a:t>Succeeding in College…and in Life</a:t>
            </a:r>
            <a:endParaRPr kumimoji="0" lang="en-US" sz="1400" b="0" i="0" u="none" strike="noStrike" kern="1200" cap="none" spc="300" normalizeH="0" baseline="0" noProof="0" dirty="0">
              <a:ln>
                <a:noFill/>
              </a:ln>
              <a:solidFill>
                <a:srgbClr val="00539B"/>
              </a:solidFill>
              <a:effectLst/>
              <a:uLnTx/>
              <a:uFillTx/>
              <a:latin typeface="Century Gothic"/>
              <a:ea typeface="+mj-ea"/>
              <a:cs typeface="Century Gothic"/>
            </a:endParaRPr>
          </a:p>
        </p:txBody>
      </p:sp>
      <p:sp>
        <p:nvSpPr>
          <p:cNvPr id="9" name="Content Placeholder 2"/>
          <p:cNvSpPr>
            <a:spLocks noGrp="1"/>
          </p:cNvSpPr>
          <p:nvPr>
            <p:ph idx="1"/>
          </p:nvPr>
        </p:nvSpPr>
        <p:spPr>
          <a:xfrm>
            <a:off x="3834894" y="2259936"/>
            <a:ext cx="8490857" cy="5638800"/>
          </a:xfrm>
        </p:spPr>
        <p:txBody>
          <a:bodyPr>
            <a:normAutofit/>
          </a:bodyPr>
          <a:lstStyle/>
          <a:p>
            <a:pPr marL="0" indent="0" algn="ctr">
              <a:buNone/>
            </a:pPr>
            <a:r>
              <a:rPr lang="en-US" sz="4800" dirty="0" smtClean="0">
                <a:latin typeface="Century Gothic" panose="020B0502020202020204" pitchFamily="34" charset="0"/>
              </a:rPr>
              <a:t>THINK WIN-WIN</a:t>
            </a:r>
          </a:p>
          <a:p>
            <a:pPr marL="0" indent="0" algn="ctr">
              <a:buNone/>
            </a:pPr>
            <a:r>
              <a:rPr lang="en-US" dirty="0" smtClean="0">
                <a:latin typeface="Century Gothic" panose="020B0502020202020204" pitchFamily="34" charset="0"/>
              </a:rPr>
              <a:t>I am considerate of others, but I also have the courage to stand up for myself.</a:t>
            </a:r>
            <a:endParaRPr lang="en-US" sz="3200" dirty="0">
              <a:latin typeface="Century Gothic" panose="020B0502020202020204" pitchFamily="34" charset="0"/>
            </a:endParaRPr>
          </a:p>
        </p:txBody>
      </p:sp>
      <p:sp>
        <p:nvSpPr>
          <p:cNvPr id="2" name="Rectangle 1"/>
          <p:cNvSpPr/>
          <p:nvPr/>
        </p:nvSpPr>
        <p:spPr>
          <a:xfrm>
            <a:off x="77402" y="6243552"/>
            <a:ext cx="1592103"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HABIT </a:t>
            </a:r>
            <a:r>
              <a:rPr kumimoji="0" lang="en-US" sz="28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4</a:t>
            </a:r>
            <a:r>
              <a:rPr kumimoji="0" lang="en-US" sz="44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747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3945" b="20792"/>
          <a:stretch/>
        </p:blipFill>
        <p:spPr>
          <a:xfrm>
            <a:off x="-8495" y="653429"/>
            <a:ext cx="12208987" cy="5788011"/>
          </a:xfrm>
          <a:prstGeom prst="rect">
            <a:avLst/>
          </a:prstGeom>
        </p:spPr>
      </p:pic>
      <p:sp>
        <p:nvSpPr>
          <p:cNvPr id="3" name="Rectangle 2"/>
          <p:cNvSpPr/>
          <p:nvPr/>
        </p:nvSpPr>
        <p:spPr>
          <a:xfrm>
            <a:off x="1239521" y="2431034"/>
            <a:ext cx="9337040" cy="2019638"/>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0" y="0"/>
            <a:ext cx="12192000" cy="6534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p:cNvSpPr txBox="1">
            <a:spLocks/>
          </p:cNvSpPr>
          <p:nvPr/>
        </p:nvSpPr>
        <p:spPr>
          <a:xfrm>
            <a:off x="0" y="0"/>
            <a:ext cx="12191999" cy="653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smtClean="0">
                <a:ln>
                  <a:noFill/>
                </a:ln>
                <a:solidFill>
                  <a:srgbClr val="00539B"/>
                </a:solidFill>
                <a:effectLst/>
                <a:uLnTx/>
                <a:uFillTx/>
                <a:latin typeface="Century Gothic"/>
                <a:ea typeface="+mj-ea"/>
                <a:cs typeface="Century Gothic"/>
              </a:rPr>
              <a:t>THE 7 HABITS OF HIGHLY EFFECTIVE COLLEGE STUDENTS: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300" normalizeH="0" baseline="0" noProof="0" dirty="0" smtClean="0">
                <a:ln>
                  <a:noFill/>
                </a:ln>
                <a:solidFill>
                  <a:srgbClr val="00539B"/>
                </a:solidFill>
                <a:effectLst/>
                <a:uLnTx/>
                <a:uFillTx/>
                <a:latin typeface="Century Gothic"/>
                <a:ea typeface="+mj-ea"/>
                <a:cs typeface="Century Gothic"/>
              </a:rPr>
              <a:t>Succeeding in College…and in Life</a:t>
            </a:r>
            <a:endParaRPr kumimoji="0" lang="en-US" sz="1400" b="0" i="0" u="none" strike="noStrike" kern="1200" cap="none" spc="300" normalizeH="0" baseline="0" noProof="0" dirty="0">
              <a:ln>
                <a:noFill/>
              </a:ln>
              <a:solidFill>
                <a:srgbClr val="00539B"/>
              </a:solidFill>
              <a:effectLst/>
              <a:uLnTx/>
              <a:uFillTx/>
              <a:latin typeface="Century Gothic"/>
              <a:ea typeface="+mj-ea"/>
              <a:cs typeface="Century Gothic"/>
            </a:endParaRPr>
          </a:p>
        </p:txBody>
      </p:sp>
      <p:sp>
        <p:nvSpPr>
          <p:cNvPr id="9" name="Content Placeholder 2"/>
          <p:cNvSpPr>
            <a:spLocks noGrp="1"/>
          </p:cNvSpPr>
          <p:nvPr>
            <p:ph idx="1"/>
          </p:nvPr>
        </p:nvSpPr>
        <p:spPr>
          <a:xfrm>
            <a:off x="1239521" y="2527712"/>
            <a:ext cx="9337040" cy="5638800"/>
          </a:xfrm>
        </p:spPr>
        <p:txBody>
          <a:bodyPr>
            <a:normAutofit/>
          </a:bodyPr>
          <a:lstStyle/>
          <a:p>
            <a:pPr marL="0" indent="0" algn="ctr">
              <a:buNone/>
            </a:pPr>
            <a:r>
              <a:rPr lang="en-US" sz="4800" dirty="0" smtClean="0">
                <a:latin typeface="Century Gothic" panose="020B0502020202020204" pitchFamily="34" charset="0"/>
              </a:rPr>
              <a:t>SEEK FIRST TO UNDERSTAND, THEN TO BE UNDERSTOOD</a:t>
            </a:r>
          </a:p>
          <a:p>
            <a:pPr marL="0" indent="0" algn="ctr">
              <a:buNone/>
            </a:pPr>
            <a:r>
              <a:rPr lang="en-US" dirty="0" smtClean="0">
                <a:latin typeface="Century Gothic" panose="020B0502020202020204" pitchFamily="34" charset="0"/>
              </a:rPr>
              <a:t>I hear people out before expressing my own opinion.</a:t>
            </a:r>
            <a:endParaRPr lang="en-US" sz="3200" dirty="0">
              <a:latin typeface="Century Gothic" panose="020B0502020202020204" pitchFamily="34" charset="0"/>
            </a:endParaRPr>
          </a:p>
        </p:txBody>
      </p:sp>
      <p:sp>
        <p:nvSpPr>
          <p:cNvPr id="2" name="Rectangle 1"/>
          <p:cNvSpPr/>
          <p:nvPr/>
        </p:nvSpPr>
        <p:spPr>
          <a:xfrm>
            <a:off x="77402" y="6243552"/>
            <a:ext cx="1592103"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HABIT 5</a:t>
            </a:r>
            <a:r>
              <a:rPr kumimoji="0" lang="en-US" sz="44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24051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urpos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7040"/>
            <a:ext cx="12192000" cy="5987627"/>
          </a:xfrm>
          <a:prstGeom prst="rect">
            <a:avLst/>
          </a:prstGeom>
        </p:spPr>
      </p:pic>
      <p:sp>
        <p:nvSpPr>
          <p:cNvPr id="3" name="Rectangle 2"/>
          <p:cNvSpPr/>
          <p:nvPr/>
        </p:nvSpPr>
        <p:spPr>
          <a:xfrm>
            <a:off x="1239521" y="2431034"/>
            <a:ext cx="9337040" cy="2019638"/>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0" y="0"/>
            <a:ext cx="12192000" cy="6534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p:cNvSpPr txBox="1">
            <a:spLocks/>
          </p:cNvSpPr>
          <p:nvPr/>
        </p:nvSpPr>
        <p:spPr>
          <a:xfrm>
            <a:off x="0" y="0"/>
            <a:ext cx="12191999" cy="653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smtClean="0">
                <a:ln>
                  <a:noFill/>
                </a:ln>
                <a:solidFill>
                  <a:srgbClr val="00539B"/>
                </a:solidFill>
                <a:effectLst/>
                <a:uLnTx/>
                <a:uFillTx/>
                <a:latin typeface="Century Gothic"/>
                <a:ea typeface="+mj-ea"/>
                <a:cs typeface="Century Gothic"/>
              </a:rPr>
              <a:t>THE 7 HABITS OF HIGHLY EFFECTIVE COLLEGE STUDENTS: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300" normalizeH="0" baseline="0" noProof="0" dirty="0" smtClean="0">
                <a:ln>
                  <a:noFill/>
                </a:ln>
                <a:solidFill>
                  <a:srgbClr val="00539B"/>
                </a:solidFill>
                <a:effectLst/>
                <a:uLnTx/>
                <a:uFillTx/>
                <a:latin typeface="Century Gothic"/>
                <a:ea typeface="+mj-ea"/>
                <a:cs typeface="Century Gothic"/>
              </a:rPr>
              <a:t>Succeeding in College…and in Life</a:t>
            </a:r>
            <a:endParaRPr kumimoji="0" lang="en-US" sz="1400" b="0" i="0" u="none" strike="noStrike" kern="1200" cap="none" spc="300" normalizeH="0" baseline="0" noProof="0" dirty="0">
              <a:ln>
                <a:noFill/>
              </a:ln>
              <a:solidFill>
                <a:srgbClr val="00539B"/>
              </a:solidFill>
              <a:effectLst/>
              <a:uLnTx/>
              <a:uFillTx/>
              <a:latin typeface="Century Gothic"/>
              <a:ea typeface="+mj-ea"/>
              <a:cs typeface="Century Gothic"/>
            </a:endParaRPr>
          </a:p>
        </p:txBody>
      </p:sp>
      <p:sp>
        <p:nvSpPr>
          <p:cNvPr id="9" name="Content Placeholder 2"/>
          <p:cNvSpPr>
            <a:spLocks noGrp="1"/>
          </p:cNvSpPr>
          <p:nvPr>
            <p:ph idx="1"/>
          </p:nvPr>
        </p:nvSpPr>
        <p:spPr>
          <a:xfrm>
            <a:off x="1239521" y="2436806"/>
            <a:ext cx="9337040" cy="5638800"/>
          </a:xfrm>
        </p:spPr>
        <p:txBody>
          <a:bodyPr>
            <a:normAutofit/>
          </a:bodyPr>
          <a:lstStyle/>
          <a:p>
            <a:pPr marL="0" indent="0" algn="ctr">
              <a:buNone/>
            </a:pPr>
            <a:r>
              <a:rPr lang="en-US" sz="4800" dirty="0" smtClean="0">
                <a:latin typeface="Century Gothic" panose="020B0502020202020204" pitchFamily="34" charset="0"/>
              </a:rPr>
              <a:t>SYNERGIZE</a:t>
            </a:r>
          </a:p>
          <a:p>
            <a:pPr marL="0" indent="0" algn="ctr">
              <a:buNone/>
            </a:pPr>
            <a:r>
              <a:rPr lang="en-US" dirty="0" smtClean="0">
                <a:latin typeface="Century Gothic" panose="020B0502020202020204" pitchFamily="34" charset="0"/>
              </a:rPr>
              <a:t>I value the strengths of other people and combine them with my own to solve problems.</a:t>
            </a:r>
            <a:endParaRPr lang="en-US" sz="3200" dirty="0">
              <a:latin typeface="Century Gothic" panose="020B0502020202020204" pitchFamily="34" charset="0"/>
            </a:endParaRPr>
          </a:p>
        </p:txBody>
      </p:sp>
      <p:sp>
        <p:nvSpPr>
          <p:cNvPr id="2" name="Rectangle 1"/>
          <p:cNvSpPr/>
          <p:nvPr/>
        </p:nvSpPr>
        <p:spPr>
          <a:xfrm>
            <a:off x="77402" y="6243552"/>
            <a:ext cx="1592103"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HABIT </a:t>
            </a:r>
            <a:r>
              <a:rPr kumimoji="0" lang="en-US" sz="28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6</a:t>
            </a:r>
            <a:r>
              <a:rPr kumimoji="0" lang="en-US" sz="44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888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oo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86080"/>
            <a:ext cx="12192000" cy="6061612"/>
          </a:xfrm>
          <a:prstGeom prst="rect">
            <a:avLst/>
          </a:prstGeom>
        </p:spPr>
      </p:pic>
      <p:sp>
        <p:nvSpPr>
          <p:cNvPr id="3" name="Rectangle 2"/>
          <p:cNvSpPr/>
          <p:nvPr/>
        </p:nvSpPr>
        <p:spPr>
          <a:xfrm>
            <a:off x="487681" y="4030874"/>
            <a:ext cx="9337040" cy="2019638"/>
          </a:xfrm>
          <a:prstGeom prst="rect">
            <a:avLst/>
          </a:prstGeom>
          <a:solidFill>
            <a:schemeClr val="bg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0" y="0"/>
            <a:ext cx="12192000" cy="6534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p:cNvSpPr txBox="1">
            <a:spLocks/>
          </p:cNvSpPr>
          <p:nvPr/>
        </p:nvSpPr>
        <p:spPr>
          <a:xfrm>
            <a:off x="0" y="0"/>
            <a:ext cx="12191999" cy="6534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smtClean="0">
                <a:ln>
                  <a:noFill/>
                </a:ln>
                <a:solidFill>
                  <a:srgbClr val="00539B"/>
                </a:solidFill>
                <a:effectLst/>
                <a:uLnTx/>
                <a:uFillTx/>
                <a:latin typeface="Century Gothic"/>
                <a:ea typeface="+mj-ea"/>
                <a:cs typeface="Century Gothic"/>
              </a:rPr>
              <a:t>THE 7 HABITS OF HIGHLY EFFECTIVE COLLEGE STUDENTS: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300" normalizeH="0" baseline="0" noProof="0" dirty="0" smtClean="0">
                <a:ln>
                  <a:noFill/>
                </a:ln>
                <a:solidFill>
                  <a:srgbClr val="00539B"/>
                </a:solidFill>
                <a:effectLst/>
                <a:uLnTx/>
                <a:uFillTx/>
                <a:latin typeface="Century Gothic"/>
                <a:ea typeface="+mj-ea"/>
                <a:cs typeface="Century Gothic"/>
              </a:rPr>
              <a:t>Succeeding in College…and in Life</a:t>
            </a:r>
            <a:endParaRPr kumimoji="0" lang="en-US" sz="1400" b="0" i="0" u="none" strike="noStrike" kern="1200" cap="none" spc="300" normalizeH="0" baseline="0" noProof="0" dirty="0">
              <a:ln>
                <a:noFill/>
              </a:ln>
              <a:solidFill>
                <a:srgbClr val="00539B"/>
              </a:solidFill>
              <a:effectLst/>
              <a:uLnTx/>
              <a:uFillTx/>
              <a:latin typeface="Century Gothic"/>
              <a:ea typeface="+mj-ea"/>
              <a:cs typeface="Century Gothic"/>
            </a:endParaRPr>
          </a:p>
        </p:txBody>
      </p:sp>
      <p:sp>
        <p:nvSpPr>
          <p:cNvPr id="9" name="Content Placeholder 2"/>
          <p:cNvSpPr>
            <a:spLocks noGrp="1"/>
          </p:cNvSpPr>
          <p:nvPr>
            <p:ph idx="1"/>
          </p:nvPr>
        </p:nvSpPr>
        <p:spPr>
          <a:xfrm>
            <a:off x="487681" y="4193593"/>
            <a:ext cx="9337040" cy="5638800"/>
          </a:xfrm>
        </p:spPr>
        <p:txBody>
          <a:bodyPr>
            <a:normAutofit/>
          </a:bodyPr>
          <a:lstStyle/>
          <a:p>
            <a:pPr marL="0" indent="0" algn="ctr">
              <a:buNone/>
            </a:pPr>
            <a:r>
              <a:rPr lang="en-US" sz="4800" dirty="0" smtClean="0">
                <a:latin typeface="Century Gothic" panose="020B0502020202020204" pitchFamily="34" charset="0"/>
              </a:rPr>
              <a:t>SHARPEN THE SAW</a:t>
            </a:r>
          </a:p>
          <a:p>
            <a:pPr marL="0" indent="0" algn="ctr">
              <a:buNone/>
            </a:pPr>
            <a:r>
              <a:rPr lang="en-US" dirty="0" smtClean="0">
                <a:latin typeface="Century Gothic" panose="020B0502020202020204" pitchFamily="34" charset="0"/>
              </a:rPr>
              <a:t>I regularly recharge my body, heart, mind, and spirit so </a:t>
            </a:r>
            <a:r>
              <a:rPr lang="en-US" dirty="0">
                <a:latin typeface="Century Gothic" panose="020B0502020202020204" pitchFamily="34" charset="0"/>
              </a:rPr>
              <a:t>I</a:t>
            </a:r>
            <a:r>
              <a:rPr lang="en-US" dirty="0" smtClean="0">
                <a:latin typeface="Century Gothic" panose="020B0502020202020204" pitchFamily="34" charset="0"/>
              </a:rPr>
              <a:t> can stay sharp and improve myself.</a:t>
            </a:r>
            <a:endParaRPr lang="en-US" sz="3200" dirty="0">
              <a:latin typeface="Century Gothic" panose="020B0502020202020204" pitchFamily="34" charset="0"/>
            </a:endParaRPr>
          </a:p>
        </p:txBody>
      </p:sp>
      <p:sp>
        <p:nvSpPr>
          <p:cNvPr id="2" name="Rectangle 1"/>
          <p:cNvSpPr/>
          <p:nvPr/>
        </p:nvSpPr>
        <p:spPr>
          <a:xfrm>
            <a:off x="77402" y="6243552"/>
            <a:ext cx="1592103"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HABIT </a:t>
            </a:r>
            <a:r>
              <a:rPr kumimoji="0" lang="en-US" sz="28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7</a:t>
            </a:r>
            <a:r>
              <a:rPr kumimoji="0" lang="en-US" sz="44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 </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6565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EDU_7H_PPT_[v1.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352249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858966" y="646822"/>
            <a:ext cx="6241143" cy="52845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300" normalizeH="0" baseline="0" noProof="0" dirty="0" smtClean="0">
                <a:ln>
                  <a:noFill/>
                </a:ln>
                <a:solidFill>
                  <a:prstClr val="white"/>
                </a:solidFill>
                <a:effectLst/>
                <a:uLnTx/>
                <a:uFillTx/>
                <a:latin typeface="Century Gothic"/>
                <a:ea typeface="+mj-ea"/>
                <a:cs typeface="Century Gothic"/>
              </a:rPr>
              <a:t>Foundation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300" normalizeH="0" baseline="0" noProof="0" dirty="0" smtClean="0">
                <a:ln>
                  <a:noFill/>
                </a:ln>
                <a:solidFill>
                  <a:prstClr val="white"/>
                </a:solidFill>
                <a:effectLst/>
                <a:uLnTx/>
                <a:uFillTx/>
                <a:latin typeface="Century Gothic"/>
                <a:ea typeface="+mj-ea"/>
                <a:cs typeface="Century Gothic"/>
              </a:rPr>
              <a:t>based upon global bestselling book:</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7 Habits of Highly Effective People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STEPHEN R. COVEY</a:t>
            </a:r>
            <a:endParaRPr kumimoji="0" lang="en-US" sz="4000" b="0" i="0" u="none" strike="noStrike" kern="1200" cap="none" spc="300" normalizeH="0" baseline="0" noProof="0" dirty="0">
              <a:ln>
                <a:noFill/>
              </a:ln>
              <a:solidFill>
                <a:prstClr val="white"/>
              </a:solidFill>
              <a:effectLst/>
              <a:uLnTx/>
              <a:uFillTx/>
              <a:latin typeface="Century Gothic"/>
              <a:ea typeface="+mj-ea"/>
              <a:cs typeface="Century Gothic"/>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496" y="1112646"/>
            <a:ext cx="5715000" cy="4352925"/>
          </a:xfrm>
          <a:prstGeom prst="rect">
            <a:avLst/>
          </a:prstGeom>
        </p:spPr>
      </p:pic>
    </p:spTree>
    <p:extLst>
      <p:ext uri="{BB962C8B-B14F-4D97-AF65-F5344CB8AC3E}">
        <p14:creationId xmlns:p14="http://schemas.microsoft.com/office/powerpoint/2010/main" val="29249584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dirty="0">
                <a:latin typeface="Arial Black" panose="020B0A04020102020204" pitchFamily="34" charset="0"/>
              </a:rPr>
              <a:t>The Power of a PARADIGM:</a:t>
            </a:r>
          </a:p>
        </p:txBody>
      </p:sp>
      <p:sp>
        <p:nvSpPr>
          <p:cNvPr id="5" name="Content Placeholder 4"/>
          <p:cNvSpPr>
            <a:spLocks noGrp="1"/>
          </p:cNvSpPr>
          <p:nvPr>
            <p:ph sz="half" idx="1"/>
          </p:nvPr>
        </p:nvSpPr>
        <p:spPr/>
        <p:txBody>
          <a:bodyPr>
            <a:normAutofit/>
          </a:bodyPr>
          <a:lstStyle/>
          <a:p>
            <a:pPr marL="0" indent="0" algn="ctr">
              <a:buNone/>
            </a:pPr>
            <a:r>
              <a:rPr lang="en-US" sz="6000" dirty="0">
                <a:latin typeface="Berlin Sans FB" panose="020E0602020502020306" pitchFamily="34" charset="0"/>
              </a:rPr>
              <a:t>The way you see things is called your </a:t>
            </a:r>
            <a:r>
              <a:rPr lang="en-US" sz="6000" i="1" dirty="0">
                <a:latin typeface="Berlin Sans FB" panose="020E0602020502020306" pitchFamily="34" charset="0"/>
              </a:rPr>
              <a:t>PARADIGM</a:t>
            </a:r>
            <a:r>
              <a:rPr lang="en-US" sz="6000" dirty="0">
                <a:latin typeface="Berlin Sans FB" panose="020E0602020502020306" pitchFamily="34" charset="0"/>
              </a:rPr>
              <a:t>.</a:t>
            </a:r>
          </a:p>
        </p:txBody>
      </p:sp>
      <p:pic>
        <p:nvPicPr>
          <p:cNvPr id="7" name="Content Placeholder 6" descr="external image World_View_Eye_with_the_World_As_the_Pupil_Royalty_Free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2071125"/>
            <a:ext cx="3810000" cy="3378200"/>
          </a:xfrm>
        </p:spPr>
      </p:pic>
    </p:spTree>
    <p:extLst>
      <p:ext uri="{BB962C8B-B14F-4D97-AF65-F5344CB8AC3E}">
        <p14:creationId xmlns:p14="http://schemas.microsoft.com/office/powerpoint/2010/main" val="3259827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10342564" y="6527801"/>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Calibri" panose="020F0502020204030204"/>
                <a:ea typeface="+mn-ea"/>
                <a:cs typeface="+mn-cs"/>
              </a:rPr>
              <a:t>7</a:t>
            </a:r>
          </a:p>
        </p:txBody>
      </p:sp>
      <p:sp>
        <p:nvSpPr>
          <p:cNvPr id="131075" name="Text Box 3"/>
          <p:cNvSpPr txBox="1">
            <a:spLocks noChangeArrowheads="1"/>
          </p:cNvSpPr>
          <p:nvPr/>
        </p:nvSpPr>
        <p:spPr bwMode="auto">
          <a:xfrm>
            <a:off x="2057400" y="228600"/>
            <a:ext cx="3873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Calibri" panose="020F0502020204030204"/>
                <a:ea typeface="+mn-ea"/>
                <a:cs typeface="+mn-cs"/>
              </a:rPr>
              <a:t>What Do You Really See?</a:t>
            </a:r>
          </a:p>
        </p:txBody>
      </p:sp>
      <p:sp>
        <p:nvSpPr>
          <p:cNvPr id="131076" name="Text Box 4"/>
          <p:cNvSpPr txBox="1">
            <a:spLocks noChangeArrowheads="1"/>
          </p:cNvSpPr>
          <p:nvPr/>
        </p:nvSpPr>
        <p:spPr bwMode="auto">
          <a:xfrm>
            <a:off x="1538288" y="6600826"/>
            <a:ext cx="8763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FFFFFF"/>
                </a:solidFill>
                <a:effectLst/>
                <a:uLnTx/>
                <a:uFillTx/>
                <a:latin typeface="Calibri" panose="020F0502020204030204"/>
                <a:ea typeface="+mn-ea"/>
                <a:cs typeface="+mn-cs"/>
              </a:rPr>
              <a:t>Foundation</a:t>
            </a:r>
          </a:p>
        </p:txBody>
      </p:sp>
      <p:pic>
        <p:nvPicPr>
          <p:cNvPr id="131078" name="Picture 6" descr="sax-Lady-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4826" y="914400"/>
            <a:ext cx="368617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923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0991" y="1492783"/>
            <a:ext cx="4670473" cy="4567600"/>
          </a:xfrm>
          <a:prstGeom prst="rect">
            <a:avLst/>
          </a:prstGeom>
        </p:spPr>
      </p:pic>
    </p:spTree>
    <p:extLst>
      <p:ext uri="{BB962C8B-B14F-4D97-AF65-F5344CB8AC3E}">
        <p14:creationId xmlns:p14="http://schemas.microsoft.com/office/powerpoint/2010/main" val="36847072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161990" y="1825625"/>
            <a:ext cx="786802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006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latin typeface="Arial Black" panose="020B0A04020102020204" pitchFamily="34" charset="0"/>
              </a:rPr>
              <a:t>In other words:</a:t>
            </a:r>
          </a:p>
        </p:txBody>
      </p:sp>
      <p:sp>
        <p:nvSpPr>
          <p:cNvPr id="3" name="Content Placeholder 2"/>
          <p:cNvSpPr>
            <a:spLocks noGrp="1"/>
          </p:cNvSpPr>
          <p:nvPr>
            <p:ph sz="half" idx="1"/>
          </p:nvPr>
        </p:nvSpPr>
        <p:spPr/>
        <p:txBody>
          <a:bodyPr>
            <a:normAutofit lnSpcReduction="10000"/>
          </a:bodyPr>
          <a:lstStyle/>
          <a:p>
            <a:r>
              <a:rPr lang="en-US" sz="4800" dirty="0">
                <a:latin typeface="Berlin Sans FB" panose="020E0602020502020306" pitchFamily="34" charset="0"/>
              </a:rPr>
              <a:t>Mindset</a:t>
            </a:r>
          </a:p>
          <a:p>
            <a:r>
              <a:rPr lang="en-US" sz="4800" dirty="0">
                <a:latin typeface="Berlin Sans FB" panose="020E0602020502020306" pitchFamily="34" charset="0"/>
              </a:rPr>
              <a:t>Perception</a:t>
            </a:r>
          </a:p>
          <a:p>
            <a:r>
              <a:rPr lang="en-US" sz="4800" dirty="0">
                <a:latin typeface="Berlin Sans FB" panose="020E0602020502020306" pitchFamily="34" charset="0"/>
              </a:rPr>
              <a:t>Belief System</a:t>
            </a:r>
          </a:p>
          <a:p>
            <a:r>
              <a:rPr lang="en-US" sz="4800" dirty="0">
                <a:latin typeface="Berlin Sans FB" panose="020E0602020502020306" pitchFamily="34" charset="0"/>
              </a:rPr>
              <a:t>Frame of Reference</a:t>
            </a:r>
          </a:p>
          <a:p>
            <a:r>
              <a:rPr lang="en-US" sz="4800" dirty="0">
                <a:latin typeface="Berlin Sans FB" panose="020E0602020502020306" pitchFamily="34" charset="0"/>
              </a:rPr>
              <a:t>Point of View</a:t>
            </a:r>
          </a:p>
        </p:txBody>
      </p:sp>
      <p:pic>
        <p:nvPicPr>
          <p:cNvPr id="5" name="Content Placeholder 4" descr="3900946553_f49e1c40a5.jp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32862" y="1909314"/>
            <a:ext cx="5181600" cy="3668572"/>
          </a:xfrm>
        </p:spPr>
      </p:pic>
    </p:spTree>
    <p:extLst>
      <p:ext uri="{BB962C8B-B14F-4D97-AF65-F5344CB8AC3E}">
        <p14:creationId xmlns:p14="http://schemas.microsoft.com/office/powerpoint/2010/main" val="880032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838200" y="1414808"/>
            <a:ext cx="5181600" cy="4351338"/>
          </a:xfrm>
        </p:spPr>
        <p:txBody>
          <a:bodyPr>
            <a:normAutofit/>
          </a:bodyPr>
          <a:lstStyle/>
          <a:p>
            <a:pPr marL="0" indent="0" algn="ctr">
              <a:buNone/>
            </a:pPr>
            <a:r>
              <a:rPr lang="en-US" sz="6000" dirty="0">
                <a:latin typeface="Arial Black" panose="020B0A04020102020204" pitchFamily="34" charset="0"/>
              </a:rPr>
              <a:t>Your brain is packed with paradigms!</a:t>
            </a:r>
          </a:p>
        </p:txBody>
      </p:sp>
      <p:pic>
        <p:nvPicPr>
          <p:cNvPr id="5" name="Content Placeholder 4" descr="Just Call Me Frank: Our Endeavour at Being Frank: Yawning: Your Brains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73873" y="1414808"/>
            <a:ext cx="4129862" cy="4351338"/>
          </a:xfrm>
        </p:spPr>
      </p:pic>
    </p:spTree>
    <p:extLst>
      <p:ext uri="{BB962C8B-B14F-4D97-AF65-F5344CB8AC3E}">
        <p14:creationId xmlns:p14="http://schemas.microsoft.com/office/powerpoint/2010/main" val="28593422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latin typeface="Berlin Sans FB Demi" panose="020E0802020502020306" pitchFamily="34" charset="0"/>
              </a:rPr>
              <a:t>You have paradigms about:</a:t>
            </a:r>
          </a:p>
        </p:txBody>
      </p:sp>
      <p:pic>
        <p:nvPicPr>
          <p:cNvPr id="5" name="Content Placeholder 4" descr="Republican Elephant &amp; Democratic Donkey - Icons | Flickr - Photo ..."/>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66062"/>
            <a:ext cx="5181600" cy="2590800"/>
          </a:xfrm>
        </p:spPr>
      </p:pic>
      <p:sp>
        <p:nvSpPr>
          <p:cNvPr id="4" name="Content Placeholder 3"/>
          <p:cNvSpPr>
            <a:spLocks noGrp="1"/>
          </p:cNvSpPr>
          <p:nvPr>
            <p:ph sz="half" idx="2"/>
          </p:nvPr>
        </p:nvSpPr>
        <p:spPr/>
        <p:txBody>
          <a:bodyPr>
            <a:normAutofit fontScale="92500" lnSpcReduction="10000"/>
          </a:bodyPr>
          <a:lstStyle/>
          <a:p>
            <a:r>
              <a:rPr lang="en-US" sz="3600" dirty="0">
                <a:latin typeface="Berlin Sans FB" panose="020E0602020502020306" pitchFamily="34" charset="0"/>
              </a:rPr>
              <a:t>Politics</a:t>
            </a:r>
          </a:p>
          <a:p>
            <a:r>
              <a:rPr lang="en-US" sz="3600" dirty="0">
                <a:latin typeface="Berlin Sans FB" panose="020E0602020502020306" pitchFamily="34" charset="0"/>
              </a:rPr>
              <a:t>Religion</a:t>
            </a:r>
          </a:p>
          <a:p>
            <a:r>
              <a:rPr lang="en-US" sz="3600" dirty="0">
                <a:latin typeface="Berlin Sans FB" panose="020E0602020502020306" pitchFamily="34" charset="0"/>
              </a:rPr>
              <a:t>Society</a:t>
            </a:r>
          </a:p>
          <a:p>
            <a:r>
              <a:rPr lang="en-US" sz="3600" dirty="0">
                <a:latin typeface="Berlin Sans FB" panose="020E0602020502020306" pitchFamily="34" charset="0"/>
              </a:rPr>
              <a:t>Sports</a:t>
            </a:r>
          </a:p>
          <a:p>
            <a:r>
              <a:rPr lang="en-US" sz="3600" dirty="0">
                <a:latin typeface="Berlin Sans FB" panose="020E0602020502020306" pitchFamily="34" charset="0"/>
              </a:rPr>
              <a:t>Music</a:t>
            </a:r>
          </a:p>
          <a:p>
            <a:r>
              <a:rPr lang="en-US" sz="3600" dirty="0">
                <a:latin typeface="Berlin Sans FB" panose="020E0602020502020306" pitchFamily="34" charset="0"/>
              </a:rPr>
              <a:t>Movies</a:t>
            </a:r>
          </a:p>
          <a:p>
            <a:r>
              <a:rPr lang="en-US" sz="3600" dirty="0" smtClean="0">
                <a:latin typeface="Berlin Sans FB" panose="020E0602020502020306" pitchFamily="34" charset="0"/>
              </a:rPr>
              <a:t>Studying</a:t>
            </a:r>
            <a:endParaRPr lang="en-US" sz="3600" dirty="0">
              <a:latin typeface="Berlin Sans FB" panose="020E0602020502020306" pitchFamily="34" charset="0"/>
            </a:endParaRPr>
          </a:p>
          <a:p>
            <a:r>
              <a:rPr lang="en-US" sz="3600" dirty="0">
                <a:latin typeface="Berlin Sans FB" panose="020E0602020502020306" pitchFamily="34" charset="0"/>
              </a:rPr>
              <a:t>College </a:t>
            </a:r>
          </a:p>
        </p:txBody>
      </p:sp>
    </p:spTree>
    <p:extLst>
      <p:ext uri="{BB962C8B-B14F-4D97-AF65-F5344CB8AC3E}">
        <p14:creationId xmlns:p14="http://schemas.microsoft.com/office/powerpoint/2010/main" val="41049191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a:bodyPr>
          <a:lstStyle/>
          <a:p>
            <a:pPr marL="0" indent="0" algn="ctr">
              <a:buNone/>
            </a:pPr>
            <a:r>
              <a:rPr lang="en-US" sz="7200" dirty="0">
                <a:latin typeface="Berlin Sans FB Demi" panose="020E0802020502020306" pitchFamily="34" charset="0"/>
              </a:rPr>
              <a:t>Country music is awful!</a:t>
            </a:r>
          </a:p>
        </p:txBody>
      </p:sp>
      <p:pic>
        <p:nvPicPr>
          <p:cNvPr id="10" name="Content Placeholder 9" descr="... that's what country fans say when they're listening to country music"/>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18084" y="769909"/>
            <a:ext cx="3263503" cy="4351338"/>
          </a:xfrm>
        </p:spPr>
      </p:pic>
    </p:spTree>
    <p:extLst>
      <p:ext uri="{BB962C8B-B14F-4D97-AF65-F5344CB8AC3E}">
        <p14:creationId xmlns:p14="http://schemas.microsoft.com/office/powerpoint/2010/main" val="36366800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a:bodyPr>
          <a:lstStyle/>
          <a:p>
            <a:pPr marL="0" indent="0" algn="ctr">
              <a:buNone/>
            </a:pPr>
            <a:r>
              <a:rPr lang="en-US" sz="7200" dirty="0">
                <a:latin typeface="Berlin Sans FB Demi" panose="020E0802020502020306" pitchFamily="34" charset="0"/>
              </a:rPr>
              <a:t>I’m NOT a morning person!</a:t>
            </a:r>
          </a:p>
        </p:txBody>
      </p:sp>
      <p:pic>
        <p:nvPicPr>
          <p:cNvPr id="7" name="Content Placeholder 6" descr="Stasera ho preferito evitare il tè per non peggiorare il bruciore, ma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92982" y="695093"/>
            <a:ext cx="3646418" cy="4683241"/>
          </a:xfrm>
        </p:spPr>
      </p:pic>
    </p:spTree>
    <p:extLst>
      <p:ext uri="{BB962C8B-B14F-4D97-AF65-F5344CB8AC3E}">
        <p14:creationId xmlns:p14="http://schemas.microsoft.com/office/powerpoint/2010/main" val="12122176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838200" y="1428059"/>
            <a:ext cx="5181600" cy="4351338"/>
          </a:xfrm>
        </p:spPr>
        <p:txBody>
          <a:bodyPr>
            <a:normAutofit fontScale="85000" lnSpcReduction="10000"/>
          </a:bodyPr>
          <a:lstStyle/>
          <a:p>
            <a:pPr marL="0" indent="0" algn="ctr">
              <a:buNone/>
            </a:pPr>
            <a:r>
              <a:rPr lang="en-US" sz="7200" dirty="0">
                <a:latin typeface="Berlin Sans FB Demi" panose="020E0802020502020306" pitchFamily="34" charset="0"/>
              </a:rPr>
              <a:t>My professors don’t care about anyone else but themselves.</a:t>
            </a:r>
          </a:p>
        </p:txBody>
      </p:sp>
      <p:pic>
        <p:nvPicPr>
          <p:cNvPr id="5" name="Content Placeholder 4" descr="Expelled: No Intelligence Allowed előzetes"/>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95926" y="2001476"/>
            <a:ext cx="4286250" cy="2752725"/>
          </a:xfrm>
        </p:spPr>
      </p:pic>
    </p:spTree>
    <p:extLst>
      <p:ext uri="{BB962C8B-B14F-4D97-AF65-F5344CB8AC3E}">
        <p14:creationId xmlns:p14="http://schemas.microsoft.com/office/powerpoint/2010/main" val="7139252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rth.jpg"/>
          <p:cNvPicPr>
            <a:picLocks noChangeAspect="1"/>
          </p:cNvPicPr>
          <p:nvPr/>
        </p:nvPicPr>
        <p:blipFill rotWithShape="1">
          <a:blip r:embed="rId3" cstate="screen">
            <a:alphaModFix amt="53000"/>
            <a:extLst>
              <a:ext uri="{28A0092B-C50C-407E-A947-70E740481C1C}">
                <a14:useLocalDpi xmlns:a14="http://schemas.microsoft.com/office/drawing/2010/main"/>
              </a:ext>
            </a:extLst>
          </a:blip>
          <a:srcRect t="2996"/>
          <a:stretch/>
        </p:blipFill>
        <p:spPr>
          <a:xfrm>
            <a:off x="-570259" y="-14289"/>
            <a:ext cx="13587757" cy="6476268"/>
          </a:xfrm>
          <a:prstGeom prst="rect">
            <a:avLst/>
          </a:prstGeom>
        </p:spPr>
      </p:pic>
      <p:sp>
        <p:nvSpPr>
          <p:cNvPr id="7" name="Title 1"/>
          <p:cNvSpPr txBox="1">
            <a:spLocks/>
          </p:cNvSpPr>
          <p:nvPr/>
        </p:nvSpPr>
        <p:spPr>
          <a:xfrm>
            <a:off x="355119" y="503583"/>
            <a:ext cx="11214029" cy="64619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MILESTONES</a:t>
            </a:r>
            <a:endParaRPr kumimoji="0" lang="en-US" sz="4000" b="0" i="0" u="none" strike="noStrike" kern="1200" cap="none" spc="300" normalizeH="0" baseline="0" noProof="0" dirty="0">
              <a:ln>
                <a:noFill/>
              </a:ln>
              <a:solidFill>
                <a:prstClr val="white"/>
              </a:solidFill>
              <a:effectLst/>
              <a:uLnTx/>
              <a:uFillTx/>
              <a:latin typeface="Century Gothic"/>
              <a:ea typeface="+mj-ea"/>
              <a:cs typeface="Century Gothic"/>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300" normalizeH="0" baseline="0" noProof="0" dirty="0" smtClean="0">
              <a:ln>
                <a:noFill/>
              </a:ln>
              <a:solidFill>
                <a:prstClr val="white"/>
              </a:solidFill>
              <a:effectLst/>
              <a:uLnTx/>
              <a:uFillTx/>
              <a:latin typeface="Century Gothic"/>
              <a:ea typeface="+mj-ea"/>
              <a:cs typeface="Century Gothic"/>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Light"/>
                <a:ea typeface="+mj-ea"/>
                <a:cs typeface="+mj-cs"/>
              </a:rPr>
              <a:t>In 2002, Forbes named The 7 Habits of Highly Effective People one of the top 10 most influential management books ever</a:t>
            </a:r>
            <a:r>
              <a:rPr kumimoji="0" lang="en-US" sz="3200" b="0" i="0" u="none" strike="noStrike" kern="1200" cap="none" spc="0" normalizeH="0" baseline="0" noProof="0" dirty="0" smtClean="0">
                <a:ln>
                  <a:noFill/>
                </a:ln>
                <a:solidFill>
                  <a:prstClr val="white"/>
                </a:solidFill>
                <a:effectLst/>
                <a:uLnTx/>
                <a:uFillTx/>
                <a:latin typeface="Calibri Light"/>
                <a:ea typeface="+mj-ea"/>
                <a:cs typeface="+mj-cs"/>
              </a:rPr>
              <a:t>.</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Light"/>
                <a:ea typeface="+mj-ea"/>
                <a:cs typeface="+mj-cs"/>
              </a:rPr>
              <a:t>A survey by Chief Executive magazine recognized The 7 Habits of Highly Effective People as one of the two most influential books of the 20th century</a:t>
            </a:r>
            <a:r>
              <a:rPr kumimoji="0" lang="en-US" sz="3200" b="0" i="0" u="none" strike="noStrike" kern="1200" cap="none" spc="0" normalizeH="0" baseline="0" noProof="0" dirty="0" smtClean="0">
                <a:ln>
                  <a:noFill/>
                </a:ln>
                <a:solidFill>
                  <a:prstClr val="white"/>
                </a:solidFill>
                <a:effectLst/>
                <a:uLnTx/>
                <a:uFillTx/>
                <a:latin typeface="Calibri Light"/>
                <a:ea typeface="+mj-ea"/>
                <a:cs typeface="+mj-cs"/>
              </a:rPr>
              <a:t>.</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Light"/>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Light"/>
                <a:ea typeface="+mj-ea"/>
                <a:cs typeface="+mj-cs"/>
              </a:rPr>
              <a:t>The 7 Habits of Highly Effective People audiobook on tape is the best-selling nonfiction audio in history, selling more than a million and a half copies.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300" normalizeH="0" baseline="0" noProof="0" dirty="0">
              <a:ln>
                <a:noFill/>
              </a:ln>
              <a:solidFill>
                <a:prstClr val="white"/>
              </a:solidFill>
              <a:effectLst/>
              <a:uLnTx/>
              <a:uFillTx/>
              <a:latin typeface="Century Gothic"/>
              <a:ea typeface="+mj-ea"/>
              <a:cs typeface="Century Gothic"/>
            </a:endParaRPr>
          </a:p>
        </p:txBody>
      </p:sp>
    </p:spTree>
    <p:extLst>
      <p:ext uri="{BB962C8B-B14F-4D97-AF65-F5344CB8AC3E}">
        <p14:creationId xmlns:p14="http://schemas.microsoft.com/office/powerpoint/2010/main" val="23632292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latin typeface="Berlin Sans FB Demi" panose="020E0802020502020306" pitchFamily="34" charset="0"/>
              </a:rPr>
              <a:t>Did You Know?</a:t>
            </a:r>
          </a:p>
        </p:txBody>
      </p:sp>
      <p:sp>
        <p:nvSpPr>
          <p:cNvPr id="3" name="Content Placeholder 2"/>
          <p:cNvSpPr>
            <a:spLocks noGrp="1"/>
          </p:cNvSpPr>
          <p:nvPr>
            <p:ph sz="half" idx="1"/>
          </p:nvPr>
        </p:nvSpPr>
        <p:spPr/>
        <p:txBody>
          <a:bodyPr>
            <a:normAutofit/>
          </a:bodyPr>
          <a:lstStyle/>
          <a:p>
            <a:pPr marL="0" indent="0" algn="ctr">
              <a:buNone/>
            </a:pPr>
            <a:r>
              <a:rPr lang="en-US" sz="4000" dirty="0">
                <a:latin typeface="Berlin Sans FB" panose="020E0602020502020306" pitchFamily="34" charset="0"/>
              </a:rPr>
              <a:t>The word “Paradigm” comes from the Greek (</a:t>
            </a:r>
            <a:r>
              <a:rPr lang="en-US" sz="4000" dirty="0" err="1">
                <a:latin typeface="Berlin Sans FB" panose="020E0602020502020306" pitchFamily="34" charset="0"/>
              </a:rPr>
              <a:t>paradeigma</a:t>
            </a:r>
            <a:r>
              <a:rPr lang="en-US" sz="4000" dirty="0">
                <a:latin typeface="Berlin Sans FB" panose="020E0602020502020306" pitchFamily="34" charset="0"/>
              </a:rPr>
              <a:t>), meaning </a:t>
            </a:r>
            <a:r>
              <a:rPr lang="en-US" sz="4000" u="sng" dirty="0">
                <a:latin typeface="Berlin Sans FB" panose="020E0602020502020306" pitchFamily="34" charset="0"/>
              </a:rPr>
              <a:t>PATTERN</a:t>
            </a:r>
            <a:r>
              <a:rPr lang="en-US" sz="4000" dirty="0">
                <a:latin typeface="Berlin Sans FB" panose="020E0602020502020306" pitchFamily="34" charset="0"/>
              </a:rPr>
              <a:t> or </a:t>
            </a:r>
            <a:r>
              <a:rPr lang="en-US" sz="4000" u="sng" dirty="0">
                <a:latin typeface="Berlin Sans FB" panose="020E0602020502020306" pitchFamily="34" charset="0"/>
              </a:rPr>
              <a:t>EXAMPLE</a:t>
            </a:r>
            <a:r>
              <a:rPr lang="en-US" sz="4000" dirty="0">
                <a:latin typeface="Berlin Sans FB" panose="020E0602020502020306" pitchFamily="34" charset="0"/>
              </a:rPr>
              <a:t>?</a:t>
            </a:r>
          </a:p>
        </p:txBody>
      </p:sp>
      <p:pic>
        <p:nvPicPr>
          <p:cNvPr id="5" name="Content Placeholder 4" descr="duquette3 - The Rise of Christianity and Rom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85646" y="1825625"/>
            <a:ext cx="3590925" cy="3000375"/>
          </a:xfrm>
        </p:spPr>
      </p:pic>
    </p:spTree>
    <p:extLst>
      <p:ext uri="{BB962C8B-B14F-4D97-AF65-F5344CB8AC3E}">
        <p14:creationId xmlns:p14="http://schemas.microsoft.com/office/powerpoint/2010/main" val="23943910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6000" dirty="0"/>
          </a:p>
        </p:txBody>
      </p:sp>
      <p:sp>
        <p:nvSpPr>
          <p:cNvPr id="4" name="Content Placeholder 3"/>
          <p:cNvSpPr>
            <a:spLocks noGrp="1"/>
          </p:cNvSpPr>
          <p:nvPr>
            <p:ph sz="half" idx="2"/>
          </p:nvPr>
        </p:nvSpPr>
        <p:spPr>
          <a:xfrm>
            <a:off x="6172200" y="1428060"/>
            <a:ext cx="5181600" cy="4351338"/>
          </a:xfrm>
        </p:spPr>
        <p:txBody>
          <a:bodyPr>
            <a:normAutofit/>
          </a:bodyPr>
          <a:lstStyle/>
          <a:p>
            <a:pPr marL="0" indent="0" algn="ctr">
              <a:buNone/>
            </a:pPr>
            <a:r>
              <a:rPr lang="en-US" sz="5400" dirty="0">
                <a:latin typeface="Berlin Sans FB Demi" panose="020E0802020502020306" pitchFamily="34" charset="0"/>
              </a:rPr>
              <a:t>Your paradigms are like lenses through which you view the world.</a:t>
            </a:r>
          </a:p>
        </p:txBody>
      </p:sp>
      <p:pic>
        <p:nvPicPr>
          <p:cNvPr id="9" name="Content Placeholder 8" descr="Dog w Glasses | Dancing Dog Blog"/>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610295"/>
            <a:ext cx="5181600" cy="3451962"/>
          </a:xfrm>
        </p:spPr>
      </p:pic>
    </p:spTree>
    <p:extLst>
      <p:ext uri="{BB962C8B-B14F-4D97-AF65-F5344CB8AC3E}">
        <p14:creationId xmlns:p14="http://schemas.microsoft.com/office/powerpoint/2010/main" val="30010907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EDU_7H_PPT_[v1.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2" y="0"/>
            <a:ext cx="10210800" cy="6858000"/>
          </a:xfrm>
          <a:prstGeom prst="rect">
            <a:avLst/>
          </a:prstGeom>
        </p:spPr>
      </p:pic>
    </p:spTree>
    <p:extLst>
      <p:ext uri="{BB962C8B-B14F-4D97-AF65-F5344CB8AC3E}">
        <p14:creationId xmlns:p14="http://schemas.microsoft.com/office/powerpoint/2010/main" val="18744402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latin typeface="Berlin Sans FB Demi" panose="020E0802020502020306" pitchFamily="34" charset="0"/>
              </a:rPr>
              <a:t>Dr. Stephen Covey</a:t>
            </a:r>
          </a:p>
        </p:txBody>
      </p:sp>
      <p:sp>
        <p:nvSpPr>
          <p:cNvPr id="3" name="Content Placeholder 2"/>
          <p:cNvSpPr>
            <a:spLocks noGrp="1"/>
          </p:cNvSpPr>
          <p:nvPr>
            <p:ph sz="half" idx="1"/>
          </p:nvPr>
        </p:nvSpPr>
        <p:spPr/>
        <p:txBody>
          <a:bodyPr>
            <a:normAutofit/>
          </a:bodyPr>
          <a:lstStyle/>
          <a:p>
            <a:pPr marL="0" indent="0" algn="ctr">
              <a:buNone/>
            </a:pPr>
            <a:r>
              <a:rPr lang="en-US" sz="5400" dirty="0">
                <a:latin typeface="Berlin Sans FB" panose="020E0602020502020306" pitchFamily="34" charset="0"/>
              </a:rPr>
              <a:t>Had a PARADIGM SHIFT on a subway……</a:t>
            </a:r>
          </a:p>
        </p:txBody>
      </p:sp>
      <p:pic>
        <p:nvPicPr>
          <p:cNvPr id="5" name="Content Placeholder 4" descr="File:Subway bochum bergbaumuseum.jpg - Wikimedia Commons">
            <a:hlinkClick r:id="rId2" action="ppaction://hlinkfile"/>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48498" y="1946124"/>
            <a:ext cx="5181600" cy="3611575"/>
          </a:xfrm>
        </p:spPr>
      </p:pic>
    </p:spTree>
    <p:extLst>
      <p:ext uri="{BB962C8B-B14F-4D97-AF65-F5344CB8AC3E}">
        <p14:creationId xmlns:p14="http://schemas.microsoft.com/office/powerpoint/2010/main" val="19089757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latin typeface="Berlin Sans FB Demi" panose="020E0802020502020306" pitchFamily="34" charset="0"/>
              </a:rPr>
              <a:t>Another Example:</a:t>
            </a:r>
          </a:p>
        </p:txBody>
      </p:sp>
      <p:sp>
        <p:nvSpPr>
          <p:cNvPr id="3" name="Content Placeholder 2"/>
          <p:cNvSpPr>
            <a:spLocks noGrp="1"/>
          </p:cNvSpPr>
          <p:nvPr>
            <p:ph sz="half" idx="1"/>
          </p:nvPr>
        </p:nvSpPr>
        <p:spPr/>
        <p:txBody>
          <a:bodyPr>
            <a:normAutofit/>
          </a:bodyPr>
          <a:lstStyle/>
          <a:p>
            <a:pPr marL="0" indent="0" algn="ctr">
              <a:buNone/>
            </a:pPr>
            <a:r>
              <a:rPr lang="en-US" sz="5400" dirty="0">
                <a:latin typeface="Berlin Sans FB" panose="020E0602020502020306" pitchFamily="34" charset="0"/>
              </a:rPr>
              <a:t>“I didn’t realize that others were listening to me and valued my opinion.”</a:t>
            </a:r>
          </a:p>
        </p:txBody>
      </p:sp>
      <p:pic>
        <p:nvPicPr>
          <p:cNvPr id="5" name="Content Placeholder 4" descr="... navigating life. - incoherent and irrelevant...is any one listenin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825625"/>
            <a:ext cx="4017735" cy="4351338"/>
          </a:xfrm>
        </p:spPr>
      </p:pic>
    </p:spTree>
    <p:extLst>
      <p:ext uri="{BB962C8B-B14F-4D97-AF65-F5344CB8AC3E}">
        <p14:creationId xmlns:p14="http://schemas.microsoft.com/office/powerpoint/2010/main" val="14216819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a:latin typeface="Berlin Sans FB Demi" panose="020E0802020502020306" pitchFamily="34" charset="0"/>
              </a:rPr>
              <a:t>My personal experiences:</a:t>
            </a:r>
          </a:p>
        </p:txBody>
      </p:sp>
      <p:pic>
        <p:nvPicPr>
          <p:cNvPr id="3" name="Content Placeholder 2" descr="Life of an Educator: An open letter to administrators..."/>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11091" y="2022604"/>
            <a:ext cx="3810000" cy="2943225"/>
          </a:xfrm>
        </p:spPr>
      </p:pic>
      <p:sp>
        <p:nvSpPr>
          <p:cNvPr id="5" name="Content Placeholder 4"/>
          <p:cNvSpPr>
            <a:spLocks noGrp="1"/>
          </p:cNvSpPr>
          <p:nvPr>
            <p:ph sz="half" idx="1"/>
          </p:nvPr>
        </p:nvSpPr>
        <p:spPr/>
        <p:txBody>
          <a:bodyPr>
            <a:normAutofit/>
          </a:bodyPr>
          <a:lstStyle/>
          <a:p>
            <a:endParaRPr lang="en-US" sz="6000" dirty="0">
              <a:latin typeface="Berlin Sans FB" panose="020E0602020502020306" pitchFamily="34" charset="0"/>
            </a:endParaRPr>
          </a:p>
          <a:p>
            <a:pPr marL="0" indent="0">
              <a:buNone/>
            </a:pPr>
            <a:r>
              <a:rPr lang="en-US" sz="6000" dirty="0" smtClean="0">
                <a:latin typeface="Berlin Sans FB" panose="020E0602020502020306" pitchFamily="34" charset="0"/>
              </a:rPr>
              <a:t>What has shaped your paradigms?</a:t>
            </a:r>
            <a:endParaRPr lang="en-US" sz="6000" dirty="0">
              <a:latin typeface="Berlin Sans FB" panose="020E0602020502020306" pitchFamily="34" charset="0"/>
            </a:endParaRPr>
          </a:p>
        </p:txBody>
      </p:sp>
    </p:spTree>
    <p:extLst>
      <p:ext uri="{BB962C8B-B14F-4D97-AF65-F5344CB8AC3E}">
        <p14:creationId xmlns:p14="http://schemas.microsoft.com/office/powerpoint/2010/main" val="8767723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a:latin typeface="Berlin Sans FB Demi" panose="020E0802020502020306" pitchFamily="34" charset="0"/>
              </a:rPr>
              <a:t>College through a POSITIVE </a:t>
            </a:r>
            <a:r>
              <a:rPr lang="en-US" sz="6000" dirty="0" err="1">
                <a:latin typeface="Berlin Sans FB Demi" panose="020E0802020502020306" pitchFamily="34" charset="0"/>
              </a:rPr>
              <a:t>lense</a:t>
            </a:r>
            <a:r>
              <a:rPr lang="en-US" sz="6000" dirty="0">
                <a:latin typeface="Berlin Sans FB Demi" panose="020E0802020502020306" pitchFamily="34" charset="0"/>
              </a:rPr>
              <a:t>:</a:t>
            </a:r>
          </a:p>
        </p:txBody>
      </p:sp>
      <p:sp>
        <p:nvSpPr>
          <p:cNvPr id="3" name="Content Placeholder 2"/>
          <p:cNvSpPr>
            <a:spLocks noGrp="1"/>
          </p:cNvSpPr>
          <p:nvPr>
            <p:ph sz="half" idx="1"/>
          </p:nvPr>
        </p:nvSpPr>
        <p:spPr/>
        <p:txBody>
          <a:bodyPr>
            <a:normAutofit/>
          </a:bodyPr>
          <a:lstStyle/>
          <a:p>
            <a:r>
              <a:rPr lang="en-US" sz="4400" dirty="0">
                <a:latin typeface="Berlin Sans FB" panose="020E0602020502020306" pitchFamily="34" charset="0"/>
              </a:rPr>
              <a:t>Great opportunity</a:t>
            </a:r>
          </a:p>
          <a:p>
            <a:r>
              <a:rPr lang="en-US" sz="4400" dirty="0">
                <a:latin typeface="Berlin Sans FB" panose="020E0602020502020306" pitchFamily="34" charset="0"/>
              </a:rPr>
              <a:t>Life-long friendships</a:t>
            </a:r>
          </a:p>
          <a:p>
            <a:r>
              <a:rPr lang="en-US" sz="4400" dirty="0">
                <a:latin typeface="Berlin Sans FB" panose="020E0602020502020306" pitchFamily="34" charset="0"/>
              </a:rPr>
              <a:t>Useful information</a:t>
            </a:r>
          </a:p>
          <a:p>
            <a:r>
              <a:rPr lang="en-US" sz="4400" dirty="0">
                <a:latin typeface="Berlin Sans FB" panose="020E0602020502020306" pitchFamily="34" charset="0"/>
              </a:rPr>
              <a:t>Interesting</a:t>
            </a:r>
          </a:p>
          <a:p>
            <a:r>
              <a:rPr lang="en-US" sz="4400" dirty="0">
                <a:latin typeface="Berlin Sans FB" panose="020E0602020502020306" pitchFamily="34" charset="0"/>
              </a:rPr>
              <a:t>Preparation for a meaningful career</a:t>
            </a:r>
          </a:p>
        </p:txBody>
      </p:sp>
      <p:pic>
        <p:nvPicPr>
          <p:cNvPr id="5" name="Content Placeholder 4" descr="No Substitute: Is Positive Thinking Holding You Back? | The Hudsucke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23000" y="2096294"/>
            <a:ext cx="5080000" cy="3810000"/>
          </a:xfrm>
        </p:spPr>
      </p:pic>
    </p:spTree>
    <p:extLst>
      <p:ext uri="{BB962C8B-B14F-4D97-AF65-F5344CB8AC3E}">
        <p14:creationId xmlns:p14="http://schemas.microsoft.com/office/powerpoint/2010/main" val="3293137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latin typeface="Berlin Sans FB Demi" panose="020E0802020502020306" pitchFamily="34" charset="0"/>
              </a:rPr>
              <a:t>College through a NEGATIVE </a:t>
            </a:r>
            <a:r>
              <a:rPr lang="en-US" sz="4800" dirty="0" err="1">
                <a:latin typeface="Berlin Sans FB Demi" panose="020E0802020502020306" pitchFamily="34" charset="0"/>
              </a:rPr>
              <a:t>lense</a:t>
            </a:r>
            <a:r>
              <a:rPr lang="en-US" sz="4800" dirty="0">
                <a:latin typeface="Berlin Sans FB Demi" panose="020E0802020502020306" pitchFamily="34" charset="0"/>
              </a:rPr>
              <a:t>:</a:t>
            </a:r>
          </a:p>
        </p:txBody>
      </p:sp>
      <p:sp>
        <p:nvSpPr>
          <p:cNvPr id="3" name="Content Placeholder 2"/>
          <p:cNvSpPr>
            <a:spLocks noGrp="1"/>
          </p:cNvSpPr>
          <p:nvPr>
            <p:ph sz="half" idx="1"/>
          </p:nvPr>
        </p:nvSpPr>
        <p:spPr/>
        <p:txBody>
          <a:bodyPr>
            <a:normAutofit/>
          </a:bodyPr>
          <a:lstStyle/>
          <a:p>
            <a:r>
              <a:rPr lang="en-US" sz="3600" dirty="0">
                <a:latin typeface="Berlin Sans FB" panose="020E0602020502020306" pitchFamily="34" charset="0"/>
              </a:rPr>
              <a:t>An obnoxious rite of passage to a good job</a:t>
            </a:r>
          </a:p>
          <a:p>
            <a:r>
              <a:rPr lang="en-US" sz="3600" dirty="0">
                <a:latin typeface="Berlin Sans FB" panose="020E0602020502020306" pitchFamily="34" charset="0"/>
              </a:rPr>
              <a:t>Exams and assignments as meaningless tasks</a:t>
            </a:r>
          </a:p>
          <a:p>
            <a:r>
              <a:rPr lang="en-US" sz="3600" dirty="0">
                <a:latin typeface="Berlin Sans FB" panose="020E0602020502020306" pitchFamily="34" charset="0"/>
              </a:rPr>
              <a:t>Research papers as “killing trees”</a:t>
            </a:r>
          </a:p>
        </p:txBody>
      </p:sp>
      <p:pic>
        <p:nvPicPr>
          <p:cNvPr id="7" name="Content Placeholder 6" descr="Datei:SMirC-thumbsdown.svg – Wikipedia"/>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66411" y="1945280"/>
            <a:ext cx="3048000" cy="3048000"/>
          </a:xfrm>
        </p:spPr>
      </p:pic>
    </p:spTree>
    <p:extLst>
      <p:ext uri="{BB962C8B-B14F-4D97-AF65-F5344CB8AC3E}">
        <p14:creationId xmlns:p14="http://schemas.microsoft.com/office/powerpoint/2010/main" val="5662724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838200" y="1276695"/>
            <a:ext cx="5181600" cy="4351338"/>
          </a:xfrm>
        </p:spPr>
        <p:txBody>
          <a:bodyPr>
            <a:normAutofit/>
          </a:bodyPr>
          <a:lstStyle/>
          <a:p>
            <a:pPr marL="0" indent="0" algn="ctr">
              <a:buNone/>
            </a:pPr>
            <a:r>
              <a:rPr lang="en-US" sz="4800" dirty="0">
                <a:latin typeface="Berlin Sans FB Demi" panose="020E0802020502020306" pitchFamily="34" charset="0"/>
              </a:rPr>
              <a:t>If you have the wrong mental maps, you are not going to make it to your destination!</a:t>
            </a:r>
          </a:p>
        </p:txBody>
      </p:sp>
      <p:pic>
        <p:nvPicPr>
          <p:cNvPr id="5" name="Content Placeholder 4" descr="Sapiens Tribune - liberal arts blog: January 2008 entries"/>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88726" y="1276695"/>
            <a:ext cx="3596147" cy="4351338"/>
          </a:xfrm>
        </p:spPr>
      </p:pic>
    </p:spTree>
    <p:extLst>
      <p:ext uri="{BB962C8B-B14F-4D97-AF65-F5344CB8AC3E}">
        <p14:creationId xmlns:p14="http://schemas.microsoft.com/office/powerpoint/2010/main" val="39549455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This drawing depicts the looking-glass self. The person at the front ..."/>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87237" y="1690688"/>
            <a:ext cx="3882044" cy="3008336"/>
          </a:xfrm>
        </p:spPr>
      </p:pic>
      <p:sp>
        <p:nvSpPr>
          <p:cNvPr id="4" name="Content Placeholder 3"/>
          <p:cNvSpPr>
            <a:spLocks noGrp="1"/>
          </p:cNvSpPr>
          <p:nvPr>
            <p:ph sz="half" idx="2"/>
          </p:nvPr>
        </p:nvSpPr>
        <p:spPr>
          <a:xfrm>
            <a:off x="6172200" y="1481068"/>
            <a:ext cx="5181600" cy="4351338"/>
          </a:xfrm>
        </p:spPr>
        <p:txBody>
          <a:bodyPr>
            <a:normAutofit/>
          </a:bodyPr>
          <a:lstStyle/>
          <a:p>
            <a:pPr marL="0" indent="0" algn="ctr">
              <a:buNone/>
            </a:pPr>
            <a:r>
              <a:rPr lang="en-US" sz="5400" dirty="0">
                <a:latin typeface="Berlin Sans FB Demi" panose="020E0802020502020306" pitchFamily="34" charset="0"/>
              </a:rPr>
              <a:t>The MOST important paradigm </a:t>
            </a:r>
            <a:r>
              <a:rPr lang="en-US" sz="5400">
                <a:latin typeface="Berlin Sans FB Demi" panose="020E0802020502020306" pitchFamily="34" charset="0"/>
              </a:rPr>
              <a:t>is </a:t>
            </a:r>
            <a:r>
              <a:rPr lang="en-US" sz="5400" smtClean="0">
                <a:latin typeface="Berlin Sans FB Demi" panose="020E0802020502020306" pitchFamily="34" charset="0"/>
              </a:rPr>
              <a:t>the </a:t>
            </a:r>
            <a:r>
              <a:rPr lang="en-US" sz="5400" dirty="0">
                <a:latin typeface="Berlin Sans FB Demi" panose="020E0802020502020306" pitchFamily="34" charset="0"/>
              </a:rPr>
              <a:t>paradigm of YOURSELF!</a:t>
            </a:r>
          </a:p>
        </p:txBody>
      </p:sp>
    </p:spTree>
    <p:extLst>
      <p:ext uri="{BB962C8B-B14F-4D97-AF65-F5344CB8AC3E}">
        <p14:creationId xmlns:p14="http://schemas.microsoft.com/office/powerpoint/2010/main" val="27977029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858966" y="646822"/>
            <a:ext cx="6241143" cy="52845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Additional book:</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The 8</a:t>
            </a:r>
            <a:r>
              <a:rPr kumimoji="0" lang="en-US" sz="4000" b="0" i="0" u="none" strike="noStrike" kern="1200" cap="none" spc="300" normalizeH="0" baseline="30000" noProof="0" dirty="0" smtClean="0">
                <a:ln>
                  <a:noFill/>
                </a:ln>
                <a:solidFill>
                  <a:prstClr val="white"/>
                </a:solidFill>
                <a:effectLst/>
                <a:uLnTx/>
                <a:uFillTx/>
                <a:latin typeface="Century Gothic"/>
                <a:ea typeface="+mj-ea"/>
                <a:cs typeface="Century Gothic"/>
              </a:rPr>
              <a:t>th</a:t>
            </a: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 Habit:  From Effectiveness to Greatness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STEPHEN R. COVEY</a:t>
            </a:r>
            <a:endParaRPr kumimoji="0" lang="en-US" sz="4000" b="0" i="0" u="none" strike="noStrike" kern="1200" cap="none" spc="300" normalizeH="0" baseline="0" noProof="0" dirty="0">
              <a:ln>
                <a:noFill/>
              </a:ln>
              <a:solidFill>
                <a:prstClr val="white"/>
              </a:solidFill>
              <a:effectLst/>
              <a:uLnTx/>
              <a:uFillTx/>
              <a:latin typeface="Century Gothic"/>
              <a:ea typeface="+mj-ea"/>
              <a:cs typeface="Century Gothic"/>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675" y="931526"/>
            <a:ext cx="5111291" cy="4715166"/>
          </a:xfrm>
          <a:prstGeom prst="rect">
            <a:avLst/>
          </a:prstGeom>
        </p:spPr>
      </p:pic>
    </p:spTree>
    <p:extLst>
      <p:ext uri="{BB962C8B-B14F-4D97-AF65-F5344CB8AC3E}">
        <p14:creationId xmlns:p14="http://schemas.microsoft.com/office/powerpoint/2010/main" val="39751123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latin typeface="Berlin Sans FB Demi" panose="020E0802020502020306" pitchFamily="34" charset="0"/>
              </a:rPr>
              <a:t>Negative Self-Paradigms:</a:t>
            </a:r>
          </a:p>
        </p:txBody>
      </p:sp>
      <p:sp>
        <p:nvSpPr>
          <p:cNvPr id="3" name="Content Placeholder 2"/>
          <p:cNvSpPr>
            <a:spLocks noGrp="1"/>
          </p:cNvSpPr>
          <p:nvPr>
            <p:ph sz="half" idx="1"/>
          </p:nvPr>
        </p:nvSpPr>
        <p:spPr/>
        <p:txBody>
          <a:bodyPr>
            <a:normAutofit fontScale="92500" lnSpcReduction="10000"/>
          </a:bodyPr>
          <a:lstStyle/>
          <a:p>
            <a:r>
              <a:rPr lang="en-US" sz="3200" dirty="0">
                <a:latin typeface="Berlin Sans FB" panose="020E0602020502020306" pitchFamily="34" charset="0"/>
              </a:rPr>
              <a:t>I’m terrible at making new friends.</a:t>
            </a:r>
          </a:p>
          <a:p>
            <a:r>
              <a:rPr lang="en-US" sz="3200" dirty="0">
                <a:latin typeface="Berlin Sans FB" panose="020E0602020502020306" pitchFamily="34" charset="0"/>
              </a:rPr>
              <a:t>I’m awful at taking tests.</a:t>
            </a:r>
          </a:p>
          <a:p>
            <a:r>
              <a:rPr lang="en-US" sz="3200" dirty="0">
                <a:latin typeface="Berlin Sans FB" panose="020E0602020502020306" pitchFamily="34" charset="0"/>
              </a:rPr>
              <a:t>Appearance is everything in a relationship, and I’m not beautiful so……</a:t>
            </a:r>
          </a:p>
          <a:p>
            <a:r>
              <a:rPr lang="en-US" sz="3200" dirty="0">
                <a:latin typeface="Berlin Sans FB" panose="020E0602020502020306" pitchFamily="34" charset="0"/>
              </a:rPr>
              <a:t>I don’t know if I’m the college type.</a:t>
            </a:r>
          </a:p>
          <a:p>
            <a:r>
              <a:rPr lang="en-US" sz="3200" dirty="0">
                <a:latin typeface="Berlin Sans FB" panose="020E0602020502020306" pitchFamily="34" charset="0"/>
              </a:rPr>
              <a:t>College is way too expensive.  I’ll never be able to pay for it.</a:t>
            </a:r>
          </a:p>
        </p:txBody>
      </p:sp>
      <p:pic>
        <p:nvPicPr>
          <p:cNvPr id="7" name="Content Placeholder 6" descr="Are You Addicted to Negative Self-Talk?"/>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08618" y="2069870"/>
            <a:ext cx="3231573" cy="2991990"/>
          </a:xfrm>
        </p:spPr>
      </p:pic>
    </p:spTree>
    <p:extLst>
      <p:ext uri="{BB962C8B-B14F-4D97-AF65-F5344CB8AC3E}">
        <p14:creationId xmlns:p14="http://schemas.microsoft.com/office/powerpoint/2010/main" val="16080035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latin typeface="Berlin Sans FB Demi" panose="020E0802020502020306" pitchFamily="34" charset="0"/>
              </a:rPr>
              <a:t>Positive Self-Paradigms:</a:t>
            </a:r>
          </a:p>
        </p:txBody>
      </p:sp>
      <p:sp>
        <p:nvSpPr>
          <p:cNvPr id="3" name="Content Placeholder 2"/>
          <p:cNvSpPr>
            <a:spLocks noGrp="1"/>
          </p:cNvSpPr>
          <p:nvPr>
            <p:ph sz="half" idx="1"/>
          </p:nvPr>
        </p:nvSpPr>
        <p:spPr/>
        <p:txBody>
          <a:bodyPr>
            <a:normAutofit fontScale="85000" lnSpcReduction="20000"/>
          </a:bodyPr>
          <a:lstStyle/>
          <a:p>
            <a:r>
              <a:rPr lang="en-US" sz="3600" dirty="0">
                <a:latin typeface="Berlin Sans FB" panose="020E0602020502020306" pitchFamily="34" charset="0"/>
              </a:rPr>
              <a:t>I like meeting new people.</a:t>
            </a:r>
          </a:p>
          <a:p>
            <a:r>
              <a:rPr lang="en-US" sz="3600" dirty="0">
                <a:latin typeface="Berlin Sans FB" panose="020E0602020502020306" pitchFamily="34" charset="0"/>
              </a:rPr>
              <a:t>If I study intelligently, I can do well.</a:t>
            </a:r>
          </a:p>
          <a:p>
            <a:r>
              <a:rPr lang="en-US" sz="3600" dirty="0">
                <a:latin typeface="Berlin Sans FB" panose="020E0602020502020306" pitchFamily="34" charset="0"/>
              </a:rPr>
              <a:t>I’m comfortable in my own skin.</a:t>
            </a:r>
          </a:p>
          <a:p>
            <a:r>
              <a:rPr lang="en-US" sz="3600" dirty="0">
                <a:latin typeface="Berlin Sans FB" panose="020E0602020502020306" pitchFamily="34" charset="0"/>
              </a:rPr>
              <a:t>I’m going to be the first in my family to graduate from college.</a:t>
            </a:r>
          </a:p>
          <a:p>
            <a:r>
              <a:rPr lang="en-US" sz="3600" dirty="0">
                <a:latin typeface="Berlin Sans FB" panose="020E0602020502020306" pitchFamily="34" charset="0"/>
              </a:rPr>
              <a:t>With a little help, I can work my way through college.</a:t>
            </a:r>
          </a:p>
        </p:txBody>
      </p:sp>
      <p:pic>
        <p:nvPicPr>
          <p:cNvPr id="5" name="Content Placeholder 4" descr="ci5003sum11 - WIKI 2 Middle School Plastics Curriculum"/>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97385" y="1825625"/>
            <a:ext cx="4333207" cy="4351338"/>
          </a:xfrm>
        </p:spPr>
      </p:pic>
    </p:spTree>
    <p:extLst>
      <p:ext uri="{BB962C8B-B14F-4D97-AF65-F5344CB8AC3E}">
        <p14:creationId xmlns:p14="http://schemas.microsoft.com/office/powerpoint/2010/main" val="17948827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elf-Esteem Affects Our Relationships -"/>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4400" y="1108883"/>
            <a:ext cx="5181600" cy="3490508"/>
          </a:xfrm>
        </p:spPr>
      </p:pic>
      <p:sp>
        <p:nvSpPr>
          <p:cNvPr id="4" name="Content Placeholder 3"/>
          <p:cNvSpPr>
            <a:spLocks noGrp="1"/>
          </p:cNvSpPr>
          <p:nvPr>
            <p:ph sz="half" idx="2"/>
          </p:nvPr>
        </p:nvSpPr>
        <p:spPr>
          <a:xfrm>
            <a:off x="6096000" y="791955"/>
            <a:ext cx="5181600" cy="4351338"/>
          </a:xfrm>
        </p:spPr>
        <p:txBody>
          <a:bodyPr>
            <a:normAutofit/>
          </a:bodyPr>
          <a:lstStyle/>
          <a:p>
            <a:pPr marL="0" indent="0" algn="ctr">
              <a:buNone/>
            </a:pPr>
            <a:r>
              <a:rPr lang="en-US" sz="6000" dirty="0">
                <a:latin typeface="Berlin Sans FB Demi" panose="020E0802020502020306" pitchFamily="34" charset="0"/>
              </a:rPr>
              <a:t>Your self-paradigms directly impact your self-esteem!</a:t>
            </a:r>
          </a:p>
        </p:txBody>
      </p:sp>
    </p:spTree>
    <p:extLst>
      <p:ext uri="{BB962C8B-B14F-4D97-AF65-F5344CB8AC3E}">
        <p14:creationId xmlns:p14="http://schemas.microsoft.com/office/powerpoint/2010/main" val="37356197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838200" y="1048820"/>
            <a:ext cx="5181600" cy="4351338"/>
          </a:xfrm>
        </p:spPr>
        <p:txBody>
          <a:bodyPr>
            <a:normAutofit/>
          </a:bodyPr>
          <a:lstStyle/>
          <a:p>
            <a:pPr marL="0" indent="0" algn="ctr">
              <a:buNone/>
            </a:pPr>
            <a:r>
              <a:rPr lang="en-US" sz="4800" dirty="0">
                <a:latin typeface="Berlin Sans FB Demi" panose="020E0802020502020306" pitchFamily="34" charset="0"/>
              </a:rPr>
              <a:t>No one’s paradigms are totally accurate!</a:t>
            </a:r>
          </a:p>
        </p:txBody>
      </p:sp>
      <p:sp>
        <p:nvSpPr>
          <p:cNvPr id="4" name="Content Placeholder 3"/>
          <p:cNvSpPr>
            <a:spLocks noGrp="1"/>
          </p:cNvSpPr>
          <p:nvPr>
            <p:ph sz="half" idx="2"/>
          </p:nvPr>
        </p:nvSpPr>
        <p:spPr>
          <a:xfrm>
            <a:off x="6096000" y="1048820"/>
            <a:ext cx="5181600" cy="4351338"/>
          </a:xfrm>
        </p:spPr>
        <p:txBody>
          <a:bodyPr>
            <a:normAutofit/>
          </a:bodyPr>
          <a:lstStyle/>
          <a:p>
            <a:pPr marL="0" indent="0" algn="ctr">
              <a:buNone/>
            </a:pPr>
            <a:r>
              <a:rPr lang="en-US" sz="4800" dirty="0">
                <a:latin typeface="Berlin Sans FB Demi" panose="020E0802020502020306" pitchFamily="34" charset="0"/>
              </a:rPr>
              <a:t>College is for obtaining an education as well as expanding your paradigms.</a:t>
            </a:r>
          </a:p>
        </p:txBody>
      </p:sp>
      <p:pic>
        <p:nvPicPr>
          <p:cNvPr id="5" name="Picture 4" descr="Report: Caringo Swarm 7, beyond the limits of traditional stor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8057" y="3312620"/>
            <a:ext cx="2859579" cy="2157154"/>
          </a:xfrm>
          <a:prstGeom prst="rect">
            <a:avLst/>
          </a:prstGeom>
        </p:spPr>
      </p:pic>
    </p:spTree>
    <p:extLst>
      <p:ext uri="{BB962C8B-B14F-4D97-AF65-F5344CB8AC3E}">
        <p14:creationId xmlns:p14="http://schemas.microsoft.com/office/powerpoint/2010/main" val="4659221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latin typeface="Berlin Sans FB Demi" panose="020E0802020502020306" pitchFamily="34" charset="0"/>
              </a:rPr>
              <a:t>A more current example:</a:t>
            </a:r>
          </a:p>
        </p:txBody>
      </p:sp>
      <p:sp>
        <p:nvSpPr>
          <p:cNvPr id="3" name="Content Placeholder 2"/>
          <p:cNvSpPr>
            <a:spLocks noGrp="1"/>
          </p:cNvSpPr>
          <p:nvPr>
            <p:ph sz="half" idx="1"/>
          </p:nvPr>
        </p:nvSpPr>
        <p:spPr/>
        <p:txBody>
          <a:bodyPr>
            <a:normAutofit/>
          </a:bodyPr>
          <a:lstStyle/>
          <a:p>
            <a:r>
              <a:rPr lang="en-US" sz="3600" dirty="0">
                <a:latin typeface="Berlin Sans FB" panose="020E0602020502020306" pitchFamily="34" charset="0"/>
              </a:rPr>
              <a:t>Is the Internet melting our brains and making us unable to concentrate?</a:t>
            </a:r>
          </a:p>
          <a:p>
            <a:r>
              <a:rPr lang="en-US" sz="3600" dirty="0">
                <a:latin typeface="Berlin Sans FB" panose="020E0602020502020306" pitchFamily="34" charset="0"/>
              </a:rPr>
              <a:t>Yes? No?</a:t>
            </a:r>
          </a:p>
          <a:p>
            <a:r>
              <a:rPr lang="en-US" sz="3600" dirty="0">
                <a:latin typeface="Berlin Sans FB" panose="020E0602020502020306" pitchFamily="34" charset="0"/>
              </a:rPr>
              <a:t>People on both sides are certain they are right!</a:t>
            </a:r>
          </a:p>
        </p:txBody>
      </p:sp>
      <p:pic>
        <p:nvPicPr>
          <p:cNvPr id="5" name="Content Placeholder 4" descr="... Felipe Perez Goyry : ¡Día Mundial de Internet! - 17 de mayo 201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2132922"/>
            <a:ext cx="4762500" cy="3038475"/>
          </a:xfrm>
        </p:spPr>
      </p:pic>
    </p:spTree>
    <p:extLst>
      <p:ext uri="{BB962C8B-B14F-4D97-AF65-F5344CB8AC3E}">
        <p14:creationId xmlns:p14="http://schemas.microsoft.com/office/powerpoint/2010/main" val="10801135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4000" dirty="0">
              <a:latin typeface="Berlin Sans FB Demi" panose="020E0802020502020306" pitchFamily="34" charset="0"/>
            </a:endParaRPr>
          </a:p>
        </p:txBody>
      </p:sp>
      <p:sp>
        <p:nvSpPr>
          <p:cNvPr id="3" name="Content Placeholder 2"/>
          <p:cNvSpPr>
            <a:spLocks noGrp="1"/>
          </p:cNvSpPr>
          <p:nvPr>
            <p:ph sz="half" idx="1"/>
          </p:nvPr>
        </p:nvSpPr>
        <p:spPr>
          <a:xfrm>
            <a:off x="713509" y="1057982"/>
            <a:ext cx="5181600" cy="4351338"/>
          </a:xfrm>
        </p:spPr>
        <p:txBody>
          <a:bodyPr>
            <a:normAutofit/>
          </a:bodyPr>
          <a:lstStyle/>
          <a:p>
            <a:pPr marL="0" indent="0" algn="ctr">
              <a:buNone/>
            </a:pPr>
            <a:r>
              <a:rPr lang="en-US" sz="5400" dirty="0">
                <a:latin typeface="Berlin Sans FB Demi" panose="020E0802020502020306" pitchFamily="34" charset="0"/>
              </a:rPr>
              <a:t>“I’m not the college type – that’s just not me.”</a:t>
            </a:r>
          </a:p>
        </p:txBody>
      </p:sp>
      <p:sp>
        <p:nvSpPr>
          <p:cNvPr id="4" name="Content Placeholder 3"/>
          <p:cNvSpPr>
            <a:spLocks noGrp="1"/>
          </p:cNvSpPr>
          <p:nvPr>
            <p:ph sz="half" idx="2"/>
          </p:nvPr>
        </p:nvSpPr>
        <p:spPr>
          <a:xfrm>
            <a:off x="6033654" y="1027906"/>
            <a:ext cx="5181600" cy="4351338"/>
          </a:xfrm>
        </p:spPr>
        <p:txBody>
          <a:bodyPr>
            <a:normAutofit/>
          </a:bodyPr>
          <a:lstStyle/>
          <a:p>
            <a:r>
              <a:rPr lang="en-US" sz="4000" dirty="0">
                <a:latin typeface="Berlin Sans FB" panose="020E0602020502020306" pitchFamily="34" charset="0"/>
              </a:rPr>
              <a:t>Fact?</a:t>
            </a:r>
          </a:p>
          <a:p>
            <a:r>
              <a:rPr lang="en-US" sz="4000" dirty="0">
                <a:latin typeface="Berlin Sans FB" panose="020E0602020502020306" pitchFamily="34" charset="0"/>
              </a:rPr>
              <a:t>False belief that you have talked yourself into?</a:t>
            </a:r>
          </a:p>
        </p:txBody>
      </p:sp>
      <p:pic>
        <p:nvPicPr>
          <p:cNvPr id="5" name="Picture 4" descr="El Blog de Atticus: ME PONGO COLORADO CUANDO TE MIRO (II)"/>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1623" y="3632661"/>
            <a:ext cx="3388754" cy="2660073"/>
          </a:xfrm>
          <a:prstGeom prst="rect">
            <a:avLst/>
          </a:prstGeom>
        </p:spPr>
      </p:pic>
    </p:spTree>
    <p:extLst>
      <p:ext uri="{BB962C8B-B14F-4D97-AF65-F5344CB8AC3E}">
        <p14:creationId xmlns:p14="http://schemas.microsoft.com/office/powerpoint/2010/main" val="36938547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a:bodyPr>
          <a:lstStyle/>
          <a:p>
            <a:pPr marL="0" indent="0" algn="ctr">
              <a:buNone/>
            </a:pPr>
            <a:r>
              <a:rPr lang="en-US" sz="4400" dirty="0">
                <a:latin typeface="Berlin Sans FB Demi" panose="020E0802020502020306" pitchFamily="34" charset="0"/>
              </a:rPr>
              <a:t>When a person’s paradigm changes it’s called a PARADIGM SHIFT.</a:t>
            </a:r>
          </a:p>
        </p:txBody>
      </p:sp>
      <p:pic>
        <p:nvPicPr>
          <p:cNvPr id="7" name="Content Placeholder 6" descr="File:Paradigm Shift Logo.jpg - Wikimedia Commons"/>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94219" y="959182"/>
            <a:ext cx="4305300" cy="4305300"/>
          </a:xfrm>
        </p:spPr>
      </p:pic>
    </p:spTree>
    <p:extLst>
      <p:ext uri="{BB962C8B-B14F-4D97-AF65-F5344CB8AC3E}">
        <p14:creationId xmlns:p14="http://schemas.microsoft.com/office/powerpoint/2010/main" val="21696473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latin typeface="Berlin Sans FB Demi" panose="020E0802020502020306" pitchFamily="34" charset="0"/>
              </a:rPr>
              <a:t>Straight out of High School:</a:t>
            </a:r>
          </a:p>
        </p:txBody>
      </p:sp>
      <p:sp>
        <p:nvSpPr>
          <p:cNvPr id="4" name="Content Placeholder 3"/>
          <p:cNvSpPr>
            <a:spLocks noGrp="1"/>
          </p:cNvSpPr>
          <p:nvPr>
            <p:ph sz="half" idx="2"/>
          </p:nvPr>
        </p:nvSpPr>
        <p:spPr/>
        <p:txBody>
          <a:bodyPr>
            <a:normAutofit lnSpcReduction="10000"/>
          </a:bodyPr>
          <a:lstStyle/>
          <a:p>
            <a:r>
              <a:rPr lang="en-US" sz="4000" dirty="0">
                <a:latin typeface="Berlin Sans FB" panose="020E0602020502020306" pitchFamily="34" charset="0"/>
              </a:rPr>
              <a:t>People talk differently.</a:t>
            </a:r>
          </a:p>
          <a:p>
            <a:r>
              <a:rPr lang="en-US" sz="4000" dirty="0">
                <a:latin typeface="Berlin Sans FB" panose="020E0602020502020306" pitchFamily="34" charset="0"/>
              </a:rPr>
              <a:t>People act differently.</a:t>
            </a:r>
          </a:p>
          <a:p>
            <a:r>
              <a:rPr lang="en-US" sz="4000" dirty="0">
                <a:latin typeface="Berlin Sans FB" panose="020E0602020502020306" pitchFamily="34" charset="0"/>
              </a:rPr>
              <a:t>Demands are higher.</a:t>
            </a:r>
          </a:p>
          <a:p>
            <a:r>
              <a:rPr lang="en-US" sz="4000" dirty="0">
                <a:latin typeface="Berlin Sans FB" panose="020E0602020502020306" pitchFamily="34" charset="0"/>
              </a:rPr>
              <a:t>There is more responsibility.</a:t>
            </a:r>
          </a:p>
          <a:p>
            <a:r>
              <a:rPr lang="en-US" sz="4000" dirty="0">
                <a:latin typeface="Berlin Sans FB" panose="020E0602020502020306" pitchFamily="34" charset="0"/>
              </a:rPr>
              <a:t>Rules are different.</a:t>
            </a:r>
          </a:p>
        </p:txBody>
      </p:sp>
      <p:pic>
        <p:nvPicPr>
          <p:cNvPr id="7" name="Content Placeholder 6" descr="graduate"/>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93445" y="1583849"/>
            <a:ext cx="4286250" cy="4286250"/>
          </a:xfrm>
        </p:spPr>
      </p:pic>
    </p:spTree>
    <p:extLst>
      <p:ext uri="{BB962C8B-B14F-4D97-AF65-F5344CB8AC3E}">
        <p14:creationId xmlns:p14="http://schemas.microsoft.com/office/powerpoint/2010/main" val="11254217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latin typeface="Berlin Sans FB Demi" panose="020E0802020502020306" pitchFamily="34" charset="0"/>
              </a:rPr>
              <a:t>Returning to School:</a:t>
            </a:r>
          </a:p>
        </p:txBody>
      </p:sp>
      <p:pic>
        <p:nvPicPr>
          <p:cNvPr id="5" name="Content Placeholder 4" descr="Recent Photos The Commons Getty Collection Galleries World Map App ..."/>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22812" y="2082872"/>
            <a:ext cx="4762500" cy="3171825"/>
          </a:xfrm>
        </p:spPr>
      </p:pic>
      <p:sp>
        <p:nvSpPr>
          <p:cNvPr id="4" name="Content Placeholder 3"/>
          <p:cNvSpPr>
            <a:spLocks noGrp="1"/>
          </p:cNvSpPr>
          <p:nvPr>
            <p:ph sz="half" idx="2"/>
          </p:nvPr>
        </p:nvSpPr>
        <p:spPr/>
        <p:txBody>
          <a:bodyPr>
            <a:normAutofit/>
          </a:bodyPr>
          <a:lstStyle/>
          <a:p>
            <a:r>
              <a:rPr lang="en-US" sz="3600" dirty="0">
                <a:latin typeface="Berlin Sans FB" panose="020E0602020502020306" pitchFamily="34" charset="0"/>
              </a:rPr>
              <a:t>School is not how you remember it.</a:t>
            </a:r>
          </a:p>
          <a:p>
            <a:r>
              <a:rPr lang="en-US" sz="3600" dirty="0">
                <a:latin typeface="Berlin Sans FB" panose="020E0602020502020306" pitchFamily="34" charset="0"/>
              </a:rPr>
              <a:t>You might be older than your teacher!</a:t>
            </a:r>
          </a:p>
          <a:p>
            <a:r>
              <a:rPr lang="en-US" sz="3600" dirty="0">
                <a:latin typeface="Berlin Sans FB" panose="020E0602020502020306" pitchFamily="34" charset="0"/>
              </a:rPr>
              <a:t>You might be overwhelmed by technology.</a:t>
            </a:r>
          </a:p>
        </p:txBody>
      </p:sp>
    </p:spTree>
    <p:extLst>
      <p:ext uri="{BB962C8B-B14F-4D97-AF65-F5344CB8AC3E}">
        <p14:creationId xmlns:p14="http://schemas.microsoft.com/office/powerpoint/2010/main" val="26492880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2931459" y="206188"/>
          <a:ext cx="5997389" cy="9475695"/>
        </p:xfrm>
        <a:graphic>
          <a:graphicData uri="http://schemas.openxmlformats.org/presentationml/2006/ole">
            <mc:AlternateContent xmlns:mc="http://schemas.openxmlformats.org/markup-compatibility/2006">
              <mc:Choice xmlns:v="urn:schemas-microsoft-com:vml" Requires="v">
                <p:oleObj spid="_x0000_s1027" name="Document" r:id="rId3" imgW="5497885" imgH="8215698" progId="Word.Document.12">
                  <p:embed/>
                </p:oleObj>
              </mc:Choice>
              <mc:Fallback>
                <p:oleObj name="Document" r:id="rId3" imgW="5497885" imgH="8215698" progId="Word.Document.12">
                  <p:embed/>
                  <p:pic>
                    <p:nvPicPr>
                      <p:cNvPr id="2" name="Object 1"/>
                      <p:cNvPicPr/>
                      <p:nvPr/>
                    </p:nvPicPr>
                    <p:blipFill>
                      <a:blip r:embed="rId4"/>
                      <a:stretch>
                        <a:fillRect/>
                      </a:stretch>
                    </p:blipFill>
                    <p:spPr>
                      <a:xfrm>
                        <a:off x="2931459" y="206188"/>
                        <a:ext cx="5997389" cy="9475695"/>
                      </a:xfrm>
                      <a:prstGeom prst="rect">
                        <a:avLst/>
                      </a:prstGeom>
                    </p:spPr>
                  </p:pic>
                </p:oleObj>
              </mc:Fallback>
            </mc:AlternateContent>
          </a:graphicData>
        </a:graphic>
      </p:graphicFrame>
    </p:spTree>
    <p:extLst>
      <p:ext uri="{BB962C8B-B14F-4D97-AF65-F5344CB8AC3E}">
        <p14:creationId xmlns:p14="http://schemas.microsoft.com/office/powerpoint/2010/main" val="471568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858966" y="646822"/>
            <a:ext cx="6241143" cy="52845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300" normalizeH="0" baseline="0" noProof="0" dirty="0">
              <a:ln>
                <a:noFill/>
              </a:ln>
              <a:solidFill>
                <a:prstClr val="white"/>
              </a:solidFill>
              <a:effectLst/>
              <a:uLnTx/>
              <a:uFillTx/>
              <a:latin typeface="Century Gothic"/>
              <a:ea typeface="+mj-ea"/>
              <a:cs typeface="Century Gothic"/>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670" y="157369"/>
            <a:ext cx="7709452" cy="6039071"/>
          </a:xfrm>
          <a:prstGeom prst="rect">
            <a:avLst/>
          </a:prstGeom>
        </p:spPr>
      </p:pic>
    </p:spTree>
    <p:extLst>
      <p:ext uri="{BB962C8B-B14F-4D97-AF65-F5344CB8AC3E}">
        <p14:creationId xmlns:p14="http://schemas.microsoft.com/office/powerpoint/2010/main" val="42273270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838200" y="1351799"/>
            <a:ext cx="5181600" cy="4351338"/>
          </a:xfrm>
        </p:spPr>
        <p:txBody>
          <a:bodyPr>
            <a:normAutofit/>
          </a:bodyPr>
          <a:lstStyle/>
          <a:p>
            <a:pPr marL="0" indent="0" algn="ctr">
              <a:buNone/>
            </a:pPr>
            <a:r>
              <a:rPr lang="en-US" sz="4800" dirty="0" smtClean="0">
                <a:latin typeface="Berlin Sans FB Demi" panose="020E0802020502020306" pitchFamily="34" charset="0"/>
              </a:rPr>
              <a:t>While Paradigm Shifts can make you nervous, they are almost always a change for the better!</a:t>
            </a:r>
            <a:endParaRPr lang="en-US" sz="4800" dirty="0">
              <a:latin typeface="Berlin Sans FB Demi" panose="020E0802020502020306" pitchFamily="34" charset="0"/>
            </a:endParaRPr>
          </a:p>
        </p:txBody>
      </p:sp>
      <p:pic>
        <p:nvPicPr>
          <p:cNvPr id="5" name="Content Placeholder 4" descr="Every generation contributes to paradigm shifts. Paradigm shifts are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2182591"/>
            <a:ext cx="5181600" cy="2290744"/>
          </a:xfrm>
        </p:spPr>
      </p:pic>
    </p:spTree>
    <p:extLst>
      <p:ext uri="{BB962C8B-B14F-4D97-AF65-F5344CB8AC3E}">
        <p14:creationId xmlns:p14="http://schemas.microsoft.com/office/powerpoint/2010/main" val="2135214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101975" y="606084"/>
            <a:ext cx="6241143" cy="52845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FranklinCovey’s additional book:</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The 7 Habits of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Highly Effective Teens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SEAN COVEY</a:t>
            </a:r>
            <a:endParaRPr kumimoji="0" lang="en-US" sz="4000" b="0" i="0" u="none" strike="noStrike" kern="1200" cap="none" spc="300" normalizeH="0" baseline="0" noProof="0" dirty="0">
              <a:ln>
                <a:noFill/>
              </a:ln>
              <a:solidFill>
                <a:prstClr val="white"/>
              </a:solidFill>
              <a:effectLst/>
              <a:uLnTx/>
              <a:uFillTx/>
              <a:latin typeface="Century Gothic"/>
              <a:ea typeface="+mj-ea"/>
              <a:cs typeface="Century Gothic"/>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4" y="66260"/>
            <a:ext cx="4264152" cy="6364224"/>
          </a:xfrm>
          <a:prstGeom prst="rect">
            <a:avLst/>
          </a:prstGeom>
        </p:spPr>
      </p:pic>
    </p:spTree>
    <p:extLst>
      <p:ext uri="{BB962C8B-B14F-4D97-AF65-F5344CB8AC3E}">
        <p14:creationId xmlns:p14="http://schemas.microsoft.com/office/powerpoint/2010/main" val="2773838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855440" y="-1020418"/>
            <a:ext cx="4395945" cy="72326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The 7 Habits of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Highly Effective College Students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1" u="none" strike="noStrike" kern="1200" cap="none" spc="300" normalizeH="0" baseline="0" noProof="0" dirty="0" smtClean="0">
                <a:ln>
                  <a:noFill/>
                </a:ln>
                <a:solidFill>
                  <a:prstClr val="white"/>
                </a:solidFill>
                <a:effectLst/>
                <a:uLnTx/>
                <a:uFillTx/>
                <a:latin typeface="Century Gothic"/>
                <a:ea typeface="+mj-ea"/>
                <a:cs typeface="Century Gothic"/>
              </a:rPr>
              <a:t>Succeeding in College…and in Life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300" normalizeH="0" baseline="0" noProof="0" dirty="0" smtClean="0">
                <a:ln>
                  <a:noFill/>
                </a:ln>
                <a:solidFill>
                  <a:prstClr val="white"/>
                </a:solidFill>
                <a:effectLst/>
                <a:uLnTx/>
                <a:uFillTx/>
                <a:latin typeface="Century Gothic"/>
                <a:ea typeface="+mj-ea"/>
                <a:cs typeface="Century Gothic"/>
              </a:rPr>
              <a:t>SEAN COVEY</a:t>
            </a:r>
            <a:endParaRPr kumimoji="0" lang="en-US" sz="4000" b="0" i="0" u="none" strike="noStrike" kern="1200" cap="none" spc="300" normalizeH="0" baseline="0" noProof="0" dirty="0">
              <a:ln>
                <a:noFill/>
              </a:ln>
              <a:solidFill>
                <a:prstClr val="white"/>
              </a:solidFill>
              <a:effectLst/>
              <a:uLnTx/>
              <a:uFillTx/>
              <a:latin typeface="Century Gothic"/>
              <a:ea typeface="+mj-ea"/>
              <a:cs typeface="Century Gothic"/>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1535" y="1464364"/>
            <a:ext cx="2660952" cy="3352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17" y="622851"/>
            <a:ext cx="4549273" cy="5035827"/>
          </a:xfrm>
          <a:prstGeom prst="rect">
            <a:avLst/>
          </a:prstGeom>
        </p:spPr>
      </p:pic>
    </p:spTree>
    <p:extLst>
      <p:ext uri="{BB962C8B-B14F-4D97-AF65-F5344CB8AC3E}">
        <p14:creationId xmlns:p14="http://schemas.microsoft.com/office/powerpoint/2010/main" val="2285891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77317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itle 1"/>
          <p:cNvSpPr txBox="1">
            <a:spLocks/>
          </p:cNvSpPr>
          <p:nvPr/>
        </p:nvSpPr>
        <p:spPr>
          <a:xfrm>
            <a:off x="0" y="233635"/>
            <a:ext cx="12192000" cy="3404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300" normalizeH="0" baseline="0" noProof="0" dirty="0">
                <a:ln>
                  <a:noFill/>
                </a:ln>
                <a:solidFill>
                  <a:srgbClr val="00539B"/>
                </a:solidFill>
                <a:effectLst/>
                <a:uLnTx/>
                <a:uFillTx/>
                <a:latin typeface="Century Gothic"/>
                <a:ea typeface="+mj-ea"/>
                <a:cs typeface="Century Gothic"/>
              </a:rPr>
              <a:t>THE 7 HABITS OF HIGHLY EFFECTIVE COLLEGE STUDENTS: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300" normalizeH="0" baseline="0" noProof="0" dirty="0">
                <a:ln>
                  <a:noFill/>
                </a:ln>
                <a:solidFill>
                  <a:srgbClr val="00539B"/>
                </a:solidFill>
                <a:effectLst/>
                <a:uLnTx/>
                <a:uFillTx/>
                <a:latin typeface="Century Gothic"/>
                <a:ea typeface="+mj-ea"/>
                <a:cs typeface="Century Gothic"/>
              </a:rPr>
              <a:t>Succeeding in College…and in Life</a:t>
            </a:r>
          </a:p>
        </p:txBody>
      </p:sp>
      <p:pic>
        <p:nvPicPr>
          <p:cNvPr id="6" name="Picture 5" descr="future.jpg"/>
          <p:cNvPicPr>
            <a:picLocks noChangeAspect="1"/>
          </p:cNvPicPr>
          <p:nvPr/>
        </p:nvPicPr>
        <p:blipFill rotWithShape="1">
          <a:blip r:embed="rId4" cstate="screen">
            <a:extLst>
              <a:ext uri="{28A0092B-C50C-407E-A947-70E740481C1C}">
                <a14:useLocalDpi xmlns:a14="http://schemas.microsoft.com/office/drawing/2010/main"/>
              </a:ext>
            </a:extLst>
          </a:blip>
          <a:srcRect b="4818"/>
          <a:stretch/>
        </p:blipFill>
        <p:spPr>
          <a:xfrm>
            <a:off x="0" y="773179"/>
            <a:ext cx="12192000" cy="5689055"/>
          </a:xfrm>
          <a:prstGeom prst="rect">
            <a:avLst/>
          </a:prstGeom>
        </p:spPr>
      </p:pic>
      <p:sp>
        <p:nvSpPr>
          <p:cNvPr id="8" name="Content Placeholder 2"/>
          <p:cNvSpPr>
            <a:spLocks noGrp="1"/>
          </p:cNvSpPr>
          <p:nvPr>
            <p:ph idx="1"/>
          </p:nvPr>
        </p:nvSpPr>
        <p:spPr>
          <a:xfrm>
            <a:off x="3362537" y="4600687"/>
            <a:ext cx="7160384" cy="7520819"/>
          </a:xfrm>
        </p:spPr>
        <p:txBody>
          <a:bodyPr>
            <a:normAutofit/>
          </a:bodyPr>
          <a:lstStyle/>
          <a:p>
            <a:pPr marL="0" indent="0" algn="ctr">
              <a:lnSpc>
                <a:spcPct val="110000"/>
              </a:lnSpc>
              <a:buNone/>
            </a:pPr>
            <a:r>
              <a:rPr lang="en-US" sz="4800" b="1" dirty="0" smtClean="0">
                <a:solidFill>
                  <a:srgbClr val="000000"/>
                </a:solidFill>
                <a:effectLst>
                  <a:outerShdw blurRad="50800" dist="38100" dir="2700000" algn="tl" rotWithShape="0">
                    <a:prstClr val="black">
                      <a:alpha val="40000"/>
                    </a:prstClr>
                  </a:outerShdw>
                </a:effectLst>
                <a:latin typeface="Century Gothic"/>
                <a:cs typeface="Century Gothic"/>
              </a:rPr>
              <a:t>Introduction</a:t>
            </a:r>
            <a:endParaRPr lang="en-US" sz="4400" dirty="0">
              <a:solidFill>
                <a:srgbClr val="000000"/>
              </a:solidFill>
              <a:effectLst>
                <a:outerShdw blurRad="50800" dist="38100" dir="2700000" algn="tl" rotWithShape="0">
                  <a:prstClr val="black">
                    <a:alpha val="40000"/>
                  </a:prstClr>
                </a:outerShdw>
              </a:effectLst>
              <a:latin typeface="Century Gothic"/>
              <a:cs typeface="Century Gothic"/>
            </a:endParaRPr>
          </a:p>
        </p:txBody>
      </p:sp>
      <p:pic>
        <p:nvPicPr>
          <p:cNvPr id="2" name="hzBCI13rJmA"/>
          <p:cNvPicPr>
            <a:picLocks noRot="1" noChangeAspect="1"/>
          </p:cNvPicPr>
          <p:nvPr>
            <a:videoFile r:link="rId1"/>
          </p:nvPr>
        </p:nvPicPr>
        <p:blipFill>
          <a:blip r:embed="rId5"/>
          <a:stretch>
            <a:fillRect/>
          </a:stretch>
        </p:blipFill>
        <p:spPr>
          <a:xfrm>
            <a:off x="4828572" y="3617706"/>
            <a:ext cx="4572000" cy="2571750"/>
          </a:xfrm>
          <a:prstGeom prst="rect">
            <a:avLst/>
          </a:prstGeom>
        </p:spPr>
      </p:pic>
    </p:spTree>
    <p:extLst>
      <p:ext uri="{BB962C8B-B14F-4D97-AF65-F5344CB8AC3E}">
        <p14:creationId xmlns:p14="http://schemas.microsoft.com/office/powerpoint/2010/main" val="3904509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EDU_7H_PPT_[v1.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5443979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1"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1"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1577</Words>
  <Application>Microsoft Office PowerPoint</Application>
  <PresentationFormat>Widescreen</PresentationFormat>
  <Paragraphs>225</Paragraphs>
  <Slides>50</Slides>
  <Notes>21</Notes>
  <HiddenSlides>0</HiddenSlides>
  <MMClips>1</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50</vt:i4>
      </vt:variant>
    </vt:vector>
  </HeadingPairs>
  <TitlesOfParts>
    <vt:vector size="61" baseType="lpstr">
      <vt:lpstr>Arial</vt:lpstr>
      <vt:lpstr>Arial Black</vt:lpstr>
      <vt:lpstr>Berlin Sans FB</vt:lpstr>
      <vt:lpstr>Berlin Sans FB Demi</vt:lpstr>
      <vt:lpstr>Calibri</vt:lpstr>
      <vt:lpstr>Calibri Light</vt:lpstr>
      <vt:lpstr>Century Gothic</vt:lpstr>
      <vt:lpstr>1_Office Theme</vt:lpstr>
      <vt:lpstr>Custom Design</vt:lpstr>
      <vt:lpstr>2_Office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Power of a PARADIGM:</vt:lpstr>
      <vt:lpstr>PowerPoint Presentation</vt:lpstr>
      <vt:lpstr>PowerPoint Presentation</vt:lpstr>
      <vt:lpstr>PowerPoint Presentation</vt:lpstr>
      <vt:lpstr>In other words:</vt:lpstr>
      <vt:lpstr>PowerPoint Presentation</vt:lpstr>
      <vt:lpstr>You have paradigms about:</vt:lpstr>
      <vt:lpstr>PowerPoint Presentation</vt:lpstr>
      <vt:lpstr>PowerPoint Presentation</vt:lpstr>
      <vt:lpstr>PowerPoint Presentation</vt:lpstr>
      <vt:lpstr>Did You Know?</vt:lpstr>
      <vt:lpstr>PowerPoint Presentation</vt:lpstr>
      <vt:lpstr>PowerPoint Presentation</vt:lpstr>
      <vt:lpstr>Dr. Stephen Covey</vt:lpstr>
      <vt:lpstr>Another Example:</vt:lpstr>
      <vt:lpstr>My personal experiences:</vt:lpstr>
      <vt:lpstr>College through a POSITIVE lense:</vt:lpstr>
      <vt:lpstr>College through a NEGATIVE lense:</vt:lpstr>
      <vt:lpstr>PowerPoint Presentation</vt:lpstr>
      <vt:lpstr>PowerPoint Presentation</vt:lpstr>
      <vt:lpstr>Negative Self-Paradigms:</vt:lpstr>
      <vt:lpstr>Positive Self-Paradigms:</vt:lpstr>
      <vt:lpstr>PowerPoint Presentation</vt:lpstr>
      <vt:lpstr>PowerPoint Presentation</vt:lpstr>
      <vt:lpstr>A more current example:</vt:lpstr>
      <vt:lpstr>PowerPoint Presentation</vt:lpstr>
      <vt:lpstr>PowerPoint Presentation</vt:lpstr>
      <vt:lpstr>Straight out of High School:</vt:lpstr>
      <vt:lpstr>Returning to School:</vt:lpstr>
      <vt:lpstr>PowerPoint Presentation</vt:lpstr>
      <vt:lpstr>PowerPoint Presentation</vt:lpstr>
    </vt:vector>
  </TitlesOfParts>
  <Company>Texarkana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Fowler, Kirby C.</dc:creator>
  <cp:lastModifiedBy>Fowler, Kirby C.</cp:lastModifiedBy>
  <cp:revision>2</cp:revision>
  <dcterms:created xsi:type="dcterms:W3CDTF">2018-06-02T02:04:08Z</dcterms:created>
  <dcterms:modified xsi:type="dcterms:W3CDTF">2018-06-02T02:07:49Z</dcterms:modified>
</cp:coreProperties>
</file>